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73" r:id="rId3"/>
    <p:sldId id="257" r:id="rId4"/>
    <p:sldId id="258" r:id="rId5"/>
    <p:sldId id="274" r:id="rId6"/>
    <p:sldId id="275" r:id="rId7"/>
    <p:sldId id="276" r:id="rId8"/>
    <p:sldId id="259" r:id="rId9"/>
    <p:sldId id="295" r:id="rId10"/>
    <p:sldId id="296" r:id="rId11"/>
    <p:sldId id="294" r:id="rId12"/>
    <p:sldId id="292" r:id="rId13"/>
    <p:sldId id="260" r:id="rId14"/>
    <p:sldId id="277" r:id="rId15"/>
    <p:sldId id="278" r:id="rId16"/>
    <p:sldId id="280" r:id="rId17"/>
    <p:sldId id="279" r:id="rId18"/>
    <p:sldId id="281" r:id="rId19"/>
    <p:sldId id="283" r:id="rId20"/>
    <p:sldId id="261" r:id="rId21"/>
    <p:sldId id="268" r:id="rId22"/>
    <p:sldId id="262" r:id="rId23"/>
    <p:sldId id="267" r:id="rId24"/>
    <p:sldId id="290" r:id="rId25"/>
    <p:sldId id="264" r:id="rId26"/>
    <p:sldId id="272" r:id="rId27"/>
    <p:sldId id="289" r:id="rId28"/>
    <p:sldId id="265" r:id="rId29"/>
    <p:sldId id="285" r:id="rId30"/>
    <p:sldId id="286" r:id="rId31"/>
    <p:sldId id="293" r:id="rId32"/>
    <p:sldId id="287" r:id="rId33"/>
    <p:sldId id="288" r:id="rId34"/>
    <p:sldId id="284" r:id="rId35"/>
    <p:sldId id="270" r:id="rId36"/>
  </p:sldIdLst>
  <p:sldSz cx="12192000" cy="6858000"/>
  <p:notesSz cx="6858000" cy="15811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95620F-CBCF-4341-B8E5-7EB61C80CD7E}" v="306" dt="2018-06-20T20:54:17.918"/>
    <p1510:client id="{7658B43B-E04A-4297-B0B0-0DE084F1D976}" v="118" dt="2018-06-20T19:56:01.856"/>
    <p1510:client id="{FC75E2D2-A960-45A7-87E6-237CA98F1EC4}" v="5" dt="2018-06-21T13:41:59.1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599" autoAdjust="0"/>
  </p:normalViewPr>
  <p:slideViewPr>
    <p:cSldViewPr snapToGrid="0">
      <p:cViewPr varScale="1">
        <p:scale>
          <a:sx n="106" d="100"/>
          <a:sy n="106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B8B7F-31BB-48C5-B694-8494D7F31566}" type="datetimeFigureOut">
              <a:rPr lang="nl-NL"/>
              <a:t>25-6-2018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7D746-11BA-4A60-816F-AB9FC06C6CE9}" type="slidenum">
              <a:rPr lang="nl-NL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443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zure.github.io/azure-functions-durable-extension/api/Microsoft.Azure.WebJobs.DurableOrchestrationContext.html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    </a:t>
            </a:r>
            <a:r>
              <a:rPr lang="en-US" b="1" dirty="0"/>
              <a:t>Choice of language </a:t>
            </a:r>
            <a:r>
              <a:rPr lang="en-US" dirty="0"/>
              <a:t>- Write functions using your choice of C#, F#, or </a:t>
            </a:r>
            <a:r>
              <a:rPr lang="en-US" dirty="0" err="1"/>
              <a:t>Javascript</a:t>
            </a:r>
            <a:r>
              <a:rPr lang="en-US" dirty="0"/>
              <a:t>. See Supported languages for other options.</a:t>
            </a:r>
            <a:endParaRPr lang="nl-NL" dirty="0"/>
          </a:p>
          <a:p>
            <a:r>
              <a:rPr lang="en-US" dirty="0"/>
              <a:t>    </a:t>
            </a:r>
            <a:r>
              <a:rPr lang="en-US" b="1" dirty="0"/>
              <a:t>Pay-per-use pricing model </a:t>
            </a:r>
            <a:r>
              <a:rPr lang="en-US" dirty="0"/>
              <a:t>- Pay only for the time spent running your code. See the Consumption hosting plan option in the pricing section.</a:t>
            </a:r>
            <a:endParaRPr lang="nl-NL" dirty="0"/>
          </a:p>
          <a:p>
            <a:r>
              <a:rPr lang="en-US" dirty="0"/>
              <a:t>    </a:t>
            </a:r>
            <a:r>
              <a:rPr lang="en-US" b="1" dirty="0"/>
              <a:t>Bring your own dependencies </a:t>
            </a:r>
            <a:r>
              <a:rPr lang="en-US" dirty="0"/>
              <a:t>- Functions supports NuGet and NPM, so you can use your favorite libraries.</a:t>
            </a:r>
            <a:endParaRPr lang="nl-NL" dirty="0"/>
          </a:p>
          <a:p>
            <a:r>
              <a:rPr lang="en-US" dirty="0"/>
              <a:t>    </a:t>
            </a:r>
            <a:r>
              <a:rPr lang="en-US" b="1" dirty="0"/>
              <a:t>Integrated security </a:t>
            </a:r>
            <a:r>
              <a:rPr lang="en-US" dirty="0"/>
              <a:t>- Protect HTTP-triggered functions with OAuth providers such as Azure Active Directory, Facebook, Google, Twitter, and Microsoft Account.</a:t>
            </a:r>
            <a:endParaRPr lang="nl-NL" dirty="0"/>
          </a:p>
          <a:p>
            <a:r>
              <a:rPr lang="en-US" dirty="0"/>
              <a:t>    </a:t>
            </a:r>
            <a:r>
              <a:rPr lang="en-US" b="1" dirty="0"/>
              <a:t>Simplified integration </a:t>
            </a:r>
            <a:r>
              <a:rPr lang="en-US" dirty="0"/>
              <a:t>- Easily leverage Azure services and software-as-a-service (SaaS) offerings. See the integrations section for some examples.</a:t>
            </a:r>
            <a:endParaRPr lang="nl-NL" dirty="0"/>
          </a:p>
          <a:p>
            <a:r>
              <a:rPr lang="en-US" dirty="0"/>
              <a:t>    </a:t>
            </a:r>
            <a:r>
              <a:rPr lang="en-US" b="1" dirty="0"/>
              <a:t>Flexible development </a:t>
            </a:r>
            <a:r>
              <a:rPr lang="en-US" dirty="0"/>
              <a:t>- Code your functions right in the portal or set up continuous integration and deploy your code through GitHub, Visual Studio Team Services, and other supported development tools.</a:t>
            </a:r>
            <a:endParaRPr lang="nl-NL" dirty="0"/>
          </a:p>
          <a:p>
            <a:r>
              <a:rPr lang="en-US" dirty="0"/>
              <a:t>    </a:t>
            </a:r>
            <a:r>
              <a:rPr lang="en-US" b="1" dirty="0"/>
              <a:t>Open-source</a:t>
            </a:r>
            <a:r>
              <a:rPr lang="en-US" dirty="0"/>
              <a:t> - The Functions runtime is open-source and available on GitHub.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7D746-11BA-4A60-816F-AB9FC06C6CE9}" type="slidenum">
              <a:rPr lang="nl-NL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6948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* on a </a:t>
            </a:r>
            <a:r>
              <a:rPr lang="en-US" dirty="0" err="1">
                <a:cs typeface="Calibri"/>
              </a:rPr>
              <a:t>consumptionplan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7D746-11BA-4A60-816F-AB9FC06C6CE9}" type="slidenum">
              <a:rPr lang="nl-NL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8834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7D746-11BA-4A60-816F-AB9FC06C6CE9}" type="slidenum">
              <a:rPr lang="nl-NL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5091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Durable Task framework extension for Azure Functions</a:t>
            </a:r>
          </a:p>
          <a:p>
            <a:endParaRPr lang="en-US"/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en-US"/>
              <a:t>Azure </a:t>
            </a:r>
            <a:r>
              <a:rPr lang="en-US" err="1"/>
              <a:t>WebJobs</a:t>
            </a:r>
            <a:r>
              <a:rPr lang="en-US"/>
              <a:t> -&gt; Azure Functions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en-US"/>
              <a:t>Durable Task Framework -&gt; Durable Function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7D746-11BA-4A60-816F-AB9FC06C6CE9}" type="slidenum">
              <a:rPr lang="nl-NL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9155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DurableOrchestrationContext </a:t>
            </a:r>
            <a:r>
              <a:rPr lang="en-US"/>
              <a:t>provides methods for invoking other functions by name</a:t>
            </a:r>
            <a:endParaRPr lang="nl-NL"/>
          </a:p>
          <a:p>
            <a:r>
              <a:rPr lang="en-US"/>
              <a:t>Each time the code calls await, the Durable Functions framework </a:t>
            </a:r>
            <a:r>
              <a:rPr lang="en-US" i="1"/>
              <a:t>checkpoints</a:t>
            </a:r>
            <a:r>
              <a:rPr lang="en-US"/>
              <a:t> the progress of the current function instance</a:t>
            </a:r>
            <a:endParaRPr lang="nl-NL"/>
          </a:p>
          <a:p>
            <a:r>
              <a:rPr lang="en-US"/>
              <a:t>If the process or VM recycles midway through the execution, the function instance resumes from the previous await call.</a:t>
            </a:r>
            <a:endParaRPr lang="nl-NL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7D746-11BA-4A60-816F-AB9FC06C6CE9}" type="slidenum">
              <a:rPr lang="nl-NL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4439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New extensibility model: support for 3rd party, decoupling of runtime and bindings, lighter execution environment</a:t>
            </a:r>
          </a:p>
          <a:p>
            <a:r>
              <a:rPr lang="en-US"/>
              <a:t>The experimental languages in 1.x don't scale well and don't support all bindings.</a:t>
            </a:r>
            <a:endParaRPr lang="en-US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7D746-11BA-4A60-816F-AB9FC06C6CE9}" type="slidenum">
              <a:rPr lang="nl-NL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9226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/>
            <a:r>
              <a:rPr lang="en-US"/>
              <a:t>Good candidates for </a:t>
            </a:r>
            <a:r>
              <a:rPr lang="en-US" err="1"/>
              <a:t>SignalR</a:t>
            </a:r>
            <a:r>
              <a:rPr lang="en-US"/>
              <a:t>:</a:t>
            </a:r>
            <a:endParaRPr lang="en-US">
              <a:cs typeface="Calibri"/>
            </a:endParaRPr>
          </a:p>
          <a:p>
            <a:pPr marL="361950" indent="-285750">
              <a:buChar char="•"/>
            </a:pPr>
            <a:r>
              <a:rPr lang="en-US"/>
              <a:t>Apps that require high frequency updates from the server. Examples are gaming, social networks, voting, auction, maps, and GPS apps.</a:t>
            </a:r>
            <a:endParaRPr lang="nl-NL">
              <a:cs typeface="Calibri"/>
            </a:endParaRPr>
          </a:p>
          <a:p>
            <a:pPr marL="361950" indent="-285750">
              <a:buChar char="•"/>
            </a:pPr>
            <a:r>
              <a:rPr lang="en-US"/>
              <a:t>Dashboards and monitoring apps. Examples include company dashboards, instant sales updates, or travel alerts.</a:t>
            </a:r>
            <a:endParaRPr lang="nl-NL"/>
          </a:p>
          <a:p>
            <a:pPr marL="361950" indent="-285750">
              <a:buChar char="•"/>
            </a:pPr>
            <a:r>
              <a:rPr lang="en-US"/>
              <a:t>Collaborative apps. Whiteboard apps and team meeting software are examples of collaborative apps.</a:t>
            </a:r>
            <a:endParaRPr lang="nl-NL"/>
          </a:p>
          <a:p>
            <a:pPr marL="361950" indent="-285750">
              <a:buChar char="•"/>
            </a:pPr>
            <a:r>
              <a:rPr lang="en-US"/>
              <a:t>Apps that require notifications. Social networks, email, chat, games, travel alerts, and many other apps use notifications.</a:t>
            </a:r>
            <a:endParaRPr lang="nl-NL"/>
          </a:p>
          <a:p>
            <a:endParaRPr lang="en-US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7D746-11BA-4A60-816F-AB9FC06C6CE9}" type="slidenum">
              <a:rPr lang="nl-NL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3209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connection between the client and server is persistent, unlike an HTTP connection.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7D746-11BA-4A60-816F-AB9FC06C6CE9}" type="slidenum">
              <a:rPr lang="nl-NL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3755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/>
            <a:r>
              <a:rPr lang="en-US"/>
              <a:t>Good candidates for </a:t>
            </a:r>
            <a:r>
              <a:rPr lang="en-US" err="1"/>
              <a:t>SignalR</a:t>
            </a:r>
            <a:r>
              <a:rPr lang="en-US"/>
              <a:t>:</a:t>
            </a:r>
            <a:endParaRPr lang="en-US">
              <a:cs typeface="Calibri"/>
            </a:endParaRPr>
          </a:p>
          <a:p>
            <a:pPr marL="361950" indent="-285750">
              <a:buChar char="•"/>
            </a:pPr>
            <a:r>
              <a:rPr lang="en-US"/>
              <a:t>Apps that require high frequency updates from the server. Examples are gaming, social networks, voting, auction, maps, and GPS apps.</a:t>
            </a:r>
            <a:endParaRPr lang="nl-NL">
              <a:cs typeface="Calibri"/>
            </a:endParaRPr>
          </a:p>
          <a:p>
            <a:pPr marL="361950" indent="-285750">
              <a:buChar char="•"/>
            </a:pPr>
            <a:r>
              <a:rPr lang="en-US"/>
              <a:t>Dashboards and monitoring apps. Examples include company dashboards, instant sales updates, or travel alerts.</a:t>
            </a:r>
            <a:endParaRPr lang="nl-NL"/>
          </a:p>
          <a:p>
            <a:pPr marL="361950" indent="-285750">
              <a:buChar char="•"/>
            </a:pPr>
            <a:r>
              <a:rPr lang="en-US"/>
              <a:t>Collaborative apps. Whiteboard apps and team meeting software are examples of collaborative apps.</a:t>
            </a:r>
            <a:endParaRPr lang="nl-NL"/>
          </a:p>
          <a:p>
            <a:pPr marL="361950" indent="-285750">
              <a:buChar char="•"/>
            </a:pPr>
            <a:r>
              <a:rPr lang="en-US"/>
              <a:t>Apps that require notifications. Social networks, email, chat, games, travel alerts, and many other apps use notifications.</a:t>
            </a:r>
            <a:endParaRPr lang="nl-NL"/>
          </a:p>
          <a:p>
            <a:endParaRPr lang="en-US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7D746-11BA-4A60-816F-AB9FC06C6CE9}" type="slidenum">
              <a:rPr lang="nl-NL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9807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 Web chat app connects to </a:t>
            </a:r>
            <a:r>
              <a:rPr lang="en-US" err="1"/>
              <a:t>SignalR</a:t>
            </a:r>
            <a:r>
              <a:rPr lang="en-US"/>
              <a:t> Service and receives token</a:t>
            </a:r>
            <a:endParaRPr lang="nl-NL"/>
          </a:p>
          <a:p>
            <a:r>
              <a:rPr lang="en-US"/>
              <a:t>2 User logs into app with multi-factor authentication; if passed, </a:t>
            </a:r>
            <a:r>
              <a:rPr lang="en-US" err="1"/>
              <a:t>SignalR</a:t>
            </a:r>
            <a:r>
              <a:rPr lang="en-US"/>
              <a:t> endpoint and bearer token returned</a:t>
            </a:r>
            <a:endParaRPr lang="nl-NL"/>
          </a:p>
          <a:p>
            <a:r>
              <a:rPr lang="en-US"/>
              <a:t>3 User connects to the </a:t>
            </a:r>
            <a:r>
              <a:rPr lang="en-US" err="1"/>
              <a:t>SignalR</a:t>
            </a:r>
            <a:r>
              <a:rPr lang="en-US"/>
              <a:t> Service with endpoint and token</a:t>
            </a:r>
            <a:endParaRPr lang="nl-NL"/>
          </a:p>
          <a:p>
            <a:endParaRPr lang="en-US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7D746-11BA-4A60-816F-AB9FC06C6CE9}" type="slidenum">
              <a:rPr lang="nl-NL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922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274D-D7A8-4327-B188-683091C4F38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23AB-7BA2-4E98-BE88-B816C6339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64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274D-D7A8-4327-B188-683091C4F38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23AB-7BA2-4E98-BE88-B816C6339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274D-D7A8-4327-B188-683091C4F38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23AB-7BA2-4E98-BE88-B816C6339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408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274D-D7A8-4327-B188-683091C4F38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23AB-7BA2-4E98-BE88-B816C6339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180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274D-D7A8-4327-B188-683091C4F38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23AB-7BA2-4E98-BE88-B816C6339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41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274D-D7A8-4327-B188-683091C4F38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23AB-7BA2-4E98-BE88-B816C6339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20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274D-D7A8-4327-B188-683091C4F38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23AB-7BA2-4E98-BE88-B816C6339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54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274D-D7A8-4327-B188-683091C4F38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23AB-7BA2-4E98-BE88-B816C6339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93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274D-D7A8-4327-B188-683091C4F38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23AB-7BA2-4E98-BE88-B816C6339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954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274D-D7A8-4327-B188-683091C4F38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23AB-7BA2-4E98-BE88-B816C6339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40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274D-D7A8-4327-B188-683091C4F38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23AB-7BA2-4E98-BE88-B816C6339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3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1274D-D7A8-4327-B188-683091C4F388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123AB-7BA2-4E98-BE88-B816C6339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oscarvantol.wordpress.c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witter.com/oscarvantol" TargetMode="External"/><Relationship Id="rId5" Type="http://schemas.openxmlformats.org/officeDocument/2006/relationships/hyperlink" Target="https://www.rickvandenbosch.net&#8203;" TargetMode="External"/><Relationship Id="rId4" Type="http://schemas.openxmlformats.org/officeDocument/2006/relationships/hyperlink" Target="https://www.twitter.com/rickvdbosch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zure/durabletask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spnet/signal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nthonychu/AzureAdvocates.WebJobs.Extensions.SignalRService" TargetMode="External"/><Relationship Id="rId2" Type="http://schemas.openxmlformats.org/officeDocument/2006/relationships/hyperlink" Target="https://github.com/anthonychu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marketplace.visualstudio.com/items?itemName=MadsKristensen.ImageOptimizer" TargetMode="External"/><Relationship Id="rId2" Type="http://schemas.openxmlformats.org/officeDocument/2006/relationships/hyperlink" Target="https://kraken.io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nthonychu/AzureAdvocates.WebJobs.Extensions.SignalRService" TargetMode="External"/><Relationship Id="rId2" Type="http://schemas.openxmlformats.org/officeDocument/2006/relationships/hyperlink" Target="https://github.com/oscarvantol/scywaw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zureinteractives.azurewebsites.net/CloudDesignPatter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A5AE8CC-06FD-417B-B86E-4D1D06AA7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121920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6" descr="Afbeeldingsresultaat voor azure functions 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189" y="321732"/>
            <a:ext cx="3608493" cy="360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4897" y="4251958"/>
            <a:ext cx="2158523" cy="2104391"/>
          </a:xfrm>
          <a:prstGeom prst="rect">
            <a:avLst/>
          </a:prstGeom>
        </p:spPr>
      </p:pic>
      <p:sp>
        <p:nvSpPr>
          <p:cNvPr id="12" name="Freeform 3">
            <a:extLst>
              <a:ext uri="{FF2B5EF4-FFF2-40B4-BE49-F238E27FC236}">
                <a16:creationId xmlns:a16="http://schemas.microsoft.com/office/drawing/2014/main" id="{F6429F11-64E2-4420-9B0C-F3F81BF0D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62785A07-F203-435E-8E76-BB97680C2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4672" y="2600325"/>
            <a:ext cx="4948428" cy="2651200"/>
          </a:xfrm>
        </p:spPr>
        <p:txBody>
          <a:bodyPr anchor="t">
            <a:normAutofit/>
          </a:bodyPr>
          <a:lstStyle/>
          <a:p>
            <a:pPr algn="l"/>
            <a:r>
              <a:rPr lang="en-US" sz="4600"/>
              <a:t>SUPERCHARGE YOUR WEB APPLICATION</a:t>
            </a:r>
            <a:br>
              <a:rPr lang="en-US" sz="4600">
                <a:cs typeface="Calibri Light"/>
              </a:rPr>
            </a:br>
            <a:r>
              <a:rPr lang="en-US" sz="4600"/>
              <a:t>WITH AZURE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4672" y="1300450"/>
            <a:ext cx="4167376" cy="1155525"/>
          </a:xfrm>
        </p:spPr>
        <p:txBody>
          <a:bodyPr anchor="b">
            <a:normAutofit/>
          </a:bodyPr>
          <a:lstStyle/>
          <a:p>
            <a:pPr algn="l"/>
            <a:r>
              <a:rPr lang="en-US" sz="2000"/>
              <a:t>#SCYWAWA</a:t>
            </a:r>
          </a:p>
        </p:txBody>
      </p:sp>
    </p:spTree>
    <p:extLst>
      <p:ext uri="{BB962C8B-B14F-4D97-AF65-F5344CB8AC3E}">
        <p14:creationId xmlns:p14="http://schemas.microsoft.com/office/powerpoint/2010/main" val="3819900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>
            <a:extLst>
              <a:ext uri="{FF2B5EF4-FFF2-40B4-BE49-F238E27FC236}">
                <a16:creationId xmlns:a16="http://schemas.microsoft.com/office/drawing/2014/main" id="{FEB0B922-A6AE-4089-8B21-F3E1A7709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237586" cy="6858000"/>
          </a:xfrm>
          <a:custGeom>
            <a:avLst/>
            <a:gdLst>
              <a:gd name="connsiteX0" fmla="*/ 0 w 10237586"/>
              <a:gd name="connsiteY0" fmla="*/ 0 h 6858000"/>
              <a:gd name="connsiteX1" fmla="*/ 7061432 w 10237586"/>
              <a:gd name="connsiteY1" fmla="*/ 0 h 6858000"/>
              <a:gd name="connsiteX2" fmla="*/ 10237586 w 10237586"/>
              <a:gd name="connsiteY2" fmla="*/ 6858000 h 6858000"/>
              <a:gd name="connsiteX3" fmla="*/ 0 w 102375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37586" h="6858000">
                <a:moveTo>
                  <a:pt x="0" y="0"/>
                </a:moveTo>
                <a:lnTo>
                  <a:pt x="7061432" y="0"/>
                </a:lnTo>
                <a:lnTo>
                  <a:pt x="1023758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 20">
            <a:extLst>
              <a:ext uri="{FF2B5EF4-FFF2-40B4-BE49-F238E27FC236}">
                <a16:creationId xmlns:a16="http://schemas.microsoft.com/office/drawing/2014/main" id="{C5EB7378-ADA3-4D6E-8E3A-09FAD147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380336" cy="6858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fbeelding 4" descr="Afbeelding met muur, persoon, binnen, kostuum&#10;&#10;Beschrijving is gegenereerd met zeer hoge betrouwbaarheid">
            <a:extLst>
              <a:ext uri="{FF2B5EF4-FFF2-40B4-BE49-F238E27FC236}">
                <a16:creationId xmlns:a16="http://schemas.microsoft.com/office/drawing/2014/main" id="{E84F8418-5A0B-4688-8755-F4B627F35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8841" y="1851555"/>
            <a:ext cx="2101055" cy="2101055"/>
          </a:xfrm>
          <a:prstGeom prst="rect">
            <a:avLst/>
          </a:prstGeom>
        </p:spPr>
      </p:pic>
      <p:pic>
        <p:nvPicPr>
          <p:cNvPr id="6" name="Afbeelding 6" descr="Afbeelding met persoon, muur, binnen, glimlachen&#10;&#10;Beschrijving is gegenereerd met zeer hoge betrouwbaarheid">
            <a:extLst>
              <a:ext uri="{FF2B5EF4-FFF2-40B4-BE49-F238E27FC236}">
                <a16:creationId xmlns:a16="http://schemas.microsoft.com/office/drawing/2014/main" id="{AE694E13-FE62-415D-BA45-9365EE4C0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8366" y="4274345"/>
            <a:ext cx="2082005" cy="208200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259590E-124A-48D8-B692-266E4796D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err="1">
                <a:solidFill>
                  <a:srgbClr val="FFFFFF"/>
                </a:solidFill>
                <a:cs typeface="Calibri Light"/>
              </a:rPr>
              <a:t>Introduction</a:t>
            </a:r>
            <a:endParaRPr lang="nl-NL" err="1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B550A8-A446-407D-A338-19DFE0234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1249"/>
            <a:ext cx="5707565" cy="41557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2000">
                <a:solidFill>
                  <a:srgbClr val="FFFFFF"/>
                </a:solidFill>
                <a:cs typeface="Calibri"/>
              </a:rPr>
              <a:t>Rick van den Bosch</a:t>
            </a:r>
          </a:p>
          <a:p>
            <a:pPr marL="0" indent="0">
              <a:buNone/>
            </a:pPr>
            <a:r>
              <a:rPr lang="nl-NL" sz="2000">
                <a:solidFill>
                  <a:srgbClr val="FFFFFF"/>
                </a:solidFill>
                <a:cs typeface="Calibri"/>
                <a:hlinkClick r:id="rId4"/>
              </a:rPr>
              <a:t>@rickvdbosch</a:t>
            </a:r>
          </a:p>
          <a:p>
            <a:pPr marL="0" indent="0">
              <a:buNone/>
            </a:pPr>
            <a:r>
              <a:rPr lang="nl-NL" sz="2000">
                <a:solidFill>
                  <a:srgbClr val="FFFFFF"/>
                </a:solidFill>
                <a:cs typeface="Calibri"/>
                <a:hlinkClick r:id="rId5"/>
              </a:rPr>
              <a:t>www.rickvandenbosch.net</a:t>
            </a:r>
          </a:p>
          <a:p>
            <a:pPr marL="0" indent="0">
              <a:buNone/>
            </a:pPr>
            <a:endParaRPr lang="nl-NL" sz="2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endParaRPr lang="nl-NL" sz="2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endParaRPr lang="nl-NL" sz="2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nl-NL" sz="2000">
                <a:solidFill>
                  <a:srgbClr val="FFFFFF"/>
                </a:solidFill>
                <a:cs typeface="Calibri"/>
              </a:rPr>
              <a:t>Oscar van Tol</a:t>
            </a:r>
            <a:endParaRPr lang="nl-NL">
              <a:cs typeface="Calibri"/>
            </a:endParaRPr>
          </a:p>
          <a:p>
            <a:pPr marL="0" indent="0">
              <a:buNone/>
            </a:pPr>
            <a:r>
              <a:rPr lang="nl-NL" sz="2000">
                <a:solidFill>
                  <a:srgbClr val="FFFFFF"/>
                </a:solidFill>
                <a:cs typeface="Calibri"/>
                <a:hlinkClick r:id="rId6"/>
              </a:rPr>
              <a:t>@oscarvantol</a:t>
            </a:r>
          </a:p>
          <a:p>
            <a:pPr marL="0" indent="0">
              <a:buNone/>
            </a:pPr>
            <a:r>
              <a:rPr lang="nl-NL" sz="2000">
                <a:solidFill>
                  <a:srgbClr val="FFFFFF"/>
                </a:solidFill>
                <a:cs typeface="Calibri"/>
                <a:hlinkClick r:id="rId7"/>
              </a:rPr>
              <a:t>oscarvantol.wordpress.com</a:t>
            </a:r>
          </a:p>
        </p:txBody>
      </p:sp>
    </p:spTree>
    <p:extLst>
      <p:ext uri="{BB962C8B-B14F-4D97-AF65-F5344CB8AC3E}">
        <p14:creationId xmlns:p14="http://schemas.microsoft.com/office/powerpoint/2010/main" val="3803707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6">
            <a:extLst>
              <a:ext uri="{FF2B5EF4-FFF2-40B4-BE49-F238E27FC236}">
                <a16:creationId xmlns:a16="http://schemas.microsoft.com/office/drawing/2014/main" id="{EA67B5B4-3A24-436E-B663-1B2EBFF8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987FDF89-C993-41F4-A1B8-DBAFF1600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11">
            <a:extLst>
              <a:ext uri="{FF2B5EF4-FFF2-40B4-BE49-F238E27FC236}">
                <a16:creationId xmlns:a16="http://schemas.microsoft.com/office/drawing/2014/main" id="{64E585EA-75FD-4025-8270-F66A58A15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Todo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2022601"/>
            <a:ext cx="10515598" cy="415436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FFFFFF"/>
                </a:solidFill>
              </a:rPr>
              <a:t> Introduction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FFFFFF"/>
                </a:solidFill>
              </a:rPr>
              <a:t> Agenda </a:t>
            </a:r>
            <a:endParaRPr lang="en-US" sz="2000">
              <a:solidFill>
                <a:srgbClr val="FFFFFF"/>
              </a:solidFill>
              <a:cs typeface="Calibri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>
                <a:solidFill>
                  <a:srgbClr val="FFFFFF"/>
                </a:solidFill>
              </a:rPr>
              <a:t> Azure Functions, what’s up?</a:t>
            </a:r>
            <a:endParaRPr lang="en-US" sz="2000">
              <a:solidFill>
                <a:srgbClr val="FFFFFF"/>
              </a:solidFill>
              <a:cs typeface="Calibri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>
                <a:solidFill>
                  <a:srgbClr val="FFFFFF"/>
                </a:solidFill>
                <a:cs typeface="Calibri"/>
              </a:rPr>
              <a:t> Durable Functions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>
                <a:solidFill>
                  <a:srgbClr val="FFFFFF"/>
                </a:solidFill>
              </a:rPr>
              <a:t> Azure Functions 2.x (.NET Core)</a:t>
            </a:r>
            <a:endParaRPr lang="en-US" sz="1600">
              <a:solidFill>
                <a:srgbClr val="FFFFFF"/>
              </a:solidFill>
              <a:cs typeface="Calibri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>
                <a:solidFill>
                  <a:srgbClr val="FFFFFF"/>
                </a:solidFill>
                <a:cs typeface="Calibri"/>
              </a:rPr>
              <a:t> Azure CDN</a:t>
            </a:r>
            <a:endParaRPr lang="en-US" sz="2000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>
                <a:solidFill>
                  <a:srgbClr val="FFFFFF"/>
                </a:solidFill>
                <a:cs typeface="Calibri"/>
              </a:rPr>
              <a:t> Azure Media Services</a:t>
            </a:r>
            <a:endParaRPr lang="en-US" sz="2000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>
                <a:solidFill>
                  <a:srgbClr val="FFFFFF"/>
                </a:solidFill>
              </a:rPr>
              <a:t> ASP.NET Core 2.1 </a:t>
            </a:r>
            <a:r>
              <a:rPr lang="en-US" sz="2000" err="1">
                <a:solidFill>
                  <a:srgbClr val="FFFFFF"/>
                </a:solidFill>
              </a:rPr>
              <a:t>SignalR</a:t>
            </a:r>
            <a:endParaRPr lang="en-US" sz="2000" err="1">
              <a:solidFill>
                <a:srgbClr val="FFFFFF"/>
              </a:solidFill>
              <a:cs typeface="Calibri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>
                <a:solidFill>
                  <a:srgbClr val="FFFFFF"/>
                </a:solidFill>
              </a:rPr>
              <a:t> Azure </a:t>
            </a:r>
            <a:r>
              <a:rPr lang="en-US" sz="2000" err="1">
                <a:solidFill>
                  <a:srgbClr val="FFFFFF"/>
                </a:solidFill>
              </a:rPr>
              <a:t>SignalR</a:t>
            </a:r>
            <a:r>
              <a:rPr lang="en-US" sz="2000">
                <a:solidFill>
                  <a:srgbClr val="FFFFFF"/>
                </a:solidFill>
              </a:rPr>
              <a:t> Service</a:t>
            </a:r>
            <a:endParaRPr lang="en-US" sz="1600">
              <a:solidFill>
                <a:srgbClr val="FFFFFF"/>
              </a:solidFill>
              <a:cs typeface="Calibri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>
                <a:solidFill>
                  <a:srgbClr val="FFFFFF"/>
                </a:solidFill>
              </a:rPr>
              <a:t> Azure Functions + </a:t>
            </a:r>
            <a:r>
              <a:rPr lang="en-US" sz="2000" err="1">
                <a:solidFill>
                  <a:srgbClr val="FFFFFF"/>
                </a:solidFill>
              </a:rPr>
              <a:t>SignalR</a:t>
            </a:r>
            <a:r>
              <a:rPr lang="en-US" sz="2000">
                <a:solidFill>
                  <a:srgbClr val="FFFFFF"/>
                </a:solidFill>
              </a:rPr>
              <a:t> Service</a:t>
            </a:r>
            <a:endParaRPr lang="en-US" sz="2000">
              <a:solidFill>
                <a:srgbClr val="FFFFFF"/>
              </a:solidFill>
              <a:cs typeface="Calibri"/>
            </a:endParaRPr>
          </a:p>
          <a:p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6487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6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Straight Connector 18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fbeelding 10">
            <a:extLst>
              <a:ext uri="{FF2B5EF4-FFF2-40B4-BE49-F238E27FC236}">
                <a16:creationId xmlns:a16="http://schemas.microsoft.com/office/drawing/2014/main" id="{221E8EEC-227C-44BD-9D24-15EBC25DF0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349" y="307731"/>
            <a:ext cx="11182202" cy="39976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Azure Functions</a:t>
            </a:r>
          </a:p>
        </p:txBody>
      </p:sp>
    </p:spTree>
    <p:extLst>
      <p:ext uri="{BB962C8B-B14F-4D97-AF65-F5344CB8AC3E}">
        <p14:creationId xmlns:p14="http://schemas.microsoft.com/office/powerpoint/2010/main" val="2271122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8A4132F-DEC6-4332-A00C-A11AD4519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4" descr="Afbeelding met monitor, scherm, zwart, schermafbeelding&#10;&#10;Beschrijving is gegenereerd met zeer hoge betrouwbaarheid">
            <a:extLst>
              <a:ext uri="{FF2B5EF4-FFF2-40B4-BE49-F238E27FC236}">
                <a16:creationId xmlns:a16="http://schemas.microsoft.com/office/drawing/2014/main" id="{BB2663B6-2D0D-4858-BB05-943D307927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263"/>
          <a:stretch/>
        </p:blipFill>
        <p:spPr>
          <a:xfrm>
            <a:off x="6989491" y="775427"/>
            <a:ext cx="4780445" cy="5311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4965EAE-E41A-435F-B993-07E824B6C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0"/>
            <a:ext cx="675701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52F8994-E6D4-4311-9548-C3607BC436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153533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A4897E5-2DE6-4DC1-9DA5-2A91C98F7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529943" cy="1325563"/>
          </a:xfrm>
        </p:spPr>
        <p:txBody>
          <a:bodyPr>
            <a:normAutofit/>
          </a:bodyPr>
          <a:lstStyle/>
          <a:p>
            <a:r>
              <a:rPr lang="nl-NL">
                <a:cs typeface="Calibri Light"/>
              </a:rPr>
              <a:t>Features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F87417-2D88-4354-AE6B-0C8978021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128169" cy="339951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nl-NL" sz="2000">
                <a:cs typeface="Calibri"/>
              </a:rPr>
              <a:t>Choice of language</a:t>
            </a:r>
          </a:p>
          <a:p>
            <a:r>
              <a:rPr lang="nl-NL" sz="2000">
                <a:cs typeface="Calibri"/>
              </a:rPr>
              <a:t>Pay-per-use pricing model</a:t>
            </a:r>
          </a:p>
          <a:p>
            <a:r>
              <a:rPr lang="nl-NL" sz="2000">
                <a:cs typeface="Calibri"/>
              </a:rPr>
              <a:t>Bring your own dependencies</a:t>
            </a:r>
          </a:p>
          <a:p>
            <a:r>
              <a:rPr lang="nl-NL" sz="2000">
                <a:cs typeface="Calibri"/>
              </a:rPr>
              <a:t>Integrated security</a:t>
            </a:r>
          </a:p>
          <a:p>
            <a:r>
              <a:rPr lang="nl-NL" sz="2000">
                <a:cs typeface="Calibri"/>
              </a:rPr>
              <a:t>Simplified integration</a:t>
            </a:r>
          </a:p>
          <a:p>
            <a:r>
              <a:rPr lang="nl-NL" sz="2000">
                <a:cs typeface="Calibri"/>
              </a:rPr>
              <a:t>Flexible development</a:t>
            </a:r>
          </a:p>
          <a:p>
            <a:r>
              <a:rPr lang="nl-NL" sz="2000">
                <a:cs typeface="Calibri"/>
              </a:rPr>
              <a:t>Open-source</a:t>
            </a:r>
          </a:p>
        </p:txBody>
      </p:sp>
    </p:spTree>
    <p:extLst>
      <p:ext uri="{BB962C8B-B14F-4D97-AF65-F5344CB8AC3E}">
        <p14:creationId xmlns:p14="http://schemas.microsoft.com/office/powerpoint/2010/main" val="2077677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003A91-B06A-4251-8193-EADA5AAB1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>
                <a:cs typeface="Calibri Light"/>
              </a:rPr>
              <a:t>Limitations</a:t>
            </a:r>
            <a:endParaRPr lang="nl-NL" err="1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43A6D0-A538-4B4E-8A16-6D48A9CC3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>
                <a:cs typeface="Calibri"/>
              </a:rPr>
              <a:t>Default time-out 5 minutes *</a:t>
            </a:r>
          </a:p>
          <a:p>
            <a:r>
              <a:rPr lang="nl-NL" err="1">
                <a:cs typeface="Calibri"/>
              </a:rPr>
              <a:t>Can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be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increased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to</a:t>
            </a:r>
            <a:r>
              <a:rPr lang="nl-NL">
                <a:cs typeface="Calibri"/>
              </a:rPr>
              <a:t> 10 minutes</a:t>
            </a:r>
          </a:p>
        </p:txBody>
      </p:sp>
      <p:pic>
        <p:nvPicPr>
          <p:cNvPr id="4" name="Afbeelding 4">
            <a:extLst>
              <a:ext uri="{FF2B5EF4-FFF2-40B4-BE49-F238E27FC236}">
                <a16:creationId xmlns:a16="http://schemas.microsoft.com/office/drawing/2014/main" id="{CE0B11C3-C6CC-442E-A731-7F410BB8F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95" y="3508752"/>
            <a:ext cx="11221655" cy="241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7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Azure</a:t>
            </a:r>
            <a:r>
              <a:rPr lang="en-US">
                <a:cs typeface="Calibri Light"/>
              </a:rPr>
              <a:t> Functions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r>
              <a:rPr lang="en-US" sz="2400">
                <a:cs typeface="Calibri"/>
              </a:rPr>
              <a:t>{ Demo }</a:t>
            </a:r>
            <a:endParaRPr lang="nl-NL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5583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Durable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algn="ctr">
              <a:buNone/>
            </a:pPr>
            <a:endParaRPr lang="en-US" sz="3600" i="1">
              <a:cs typeface="Calibri"/>
            </a:endParaRPr>
          </a:p>
          <a:p>
            <a:pPr marL="0" algn="ctr">
              <a:buNone/>
            </a:pPr>
            <a:r>
              <a:rPr lang="en-US" sz="3600" i="1">
                <a:cs typeface="Calibri"/>
              </a:rPr>
              <a:t>Enables writing long-running,</a:t>
            </a:r>
            <a:endParaRPr lang="nl-NL" sz="3600">
              <a:cs typeface="Calibri"/>
            </a:endParaRPr>
          </a:p>
          <a:p>
            <a:pPr marL="0" algn="ctr">
              <a:buNone/>
            </a:pPr>
            <a:r>
              <a:rPr lang="en-US" sz="3600" i="1" err="1">
                <a:cs typeface="Calibri"/>
              </a:rPr>
              <a:t>stateful</a:t>
            </a:r>
            <a:r>
              <a:rPr lang="en-US" sz="3600" i="1">
                <a:cs typeface="Calibri"/>
              </a:rPr>
              <a:t> function orchestrations</a:t>
            </a:r>
            <a:endParaRPr lang="nl-NL" sz="3600">
              <a:cs typeface="Calibri"/>
            </a:endParaRPr>
          </a:p>
          <a:p>
            <a:pPr algn="ctr">
              <a:buNone/>
            </a:pPr>
            <a:r>
              <a:rPr lang="en-US" sz="3600" i="1">
                <a:cs typeface="Calibri"/>
              </a:rPr>
              <a:t>in code in a </a:t>
            </a:r>
            <a:r>
              <a:rPr lang="en-US" sz="3600" i="1" err="1">
                <a:cs typeface="Calibri"/>
              </a:rPr>
              <a:t>serverless</a:t>
            </a:r>
            <a:r>
              <a:rPr lang="en-US" sz="3600" i="1">
                <a:cs typeface="Calibri"/>
              </a:rPr>
              <a:t> environment</a:t>
            </a:r>
          </a:p>
          <a:p>
            <a:pPr algn="ctr">
              <a:buNone/>
            </a:pPr>
            <a:endParaRPr lang="en-US" i="1">
              <a:cs typeface="Calibri"/>
            </a:endParaRPr>
          </a:p>
          <a:p>
            <a:pPr>
              <a:buNone/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9628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438DE-78B5-4A26-9FF7-3DBD0A40F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>
                <a:cs typeface="Calibri Light"/>
              </a:rPr>
              <a:t>Behind</a:t>
            </a:r>
            <a:r>
              <a:rPr lang="nl-NL">
                <a:cs typeface="Calibri Light"/>
              </a:rPr>
              <a:t> </a:t>
            </a:r>
            <a:r>
              <a:rPr lang="nl-NL" err="1">
                <a:cs typeface="Calibri Light"/>
              </a:rPr>
              <a:t>the</a:t>
            </a:r>
            <a:r>
              <a:rPr lang="nl-NL">
                <a:cs typeface="Calibri Light"/>
              </a:rPr>
              <a:t> scenes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4DFEE16-20BE-4187-A2E7-5452E397B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Built on top of </a:t>
            </a:r>
            <a:r>
              <a:rPr lang="en-US">
                <a:cs typeface="Calibri"/>
                <a:hlinkClick r:id="rId3"/>
              </a:rPr>
              <a:t>Durable Task Framework</a:t>
            </a: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Maintain State: Event Sourcing</a:t>
            </a:r>
          </a:p>
          <a:p>
            <a:r>
              <a:rPr lang="en-US">
                <a:cs typeface="Calibri"/>
              </a:rPr>
              <a:t>Functions should be deterministic</a:t>
            </a:r>
          </a:p>
          <a:p>
            <a:r>
              <a:rPr lang="en-US">
                <a:cs typeface="Calibri"/>
              </a:rPr>
              <a:t>Duration timers: max 7 days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0171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4A9F77-29E8-47A1-8B0E-C542CB2B7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cs typeface="Calibri Light"/>
              </a:rPr>
              <a:t>The </a:t>
            </a:r>
            <a:r>
              <a:rPr lang="nl-NL" err="1">
                <a:cs typeface="Calibri Light"/>
              </a:rPr>
              <a:t>process</a:t>
            </a:r>
            <a:endParaRPr lang="nl-NL" err="1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B41604-3D89-4AA7-876B-DAE440591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nl-NL" err="1">
                <a:cs typeface="Calibri"/>
              </a:rPr>
              <a:t>Await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yields</a:t>
            </a:r>
            <a:r>
              <a:rPr lang="nl-NL">
                <a:cs typeface="Calibri"/>
              </a:rPr>
              <a:t> control back </a:t>
            </a:r>
            <a:r>
              <a:rPr lang="nl-NL" err="1">
                <a:cs typeface="Calibri"/>
              </a:rPr>
              <a:t>to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dispatcher</a:t>
            </a:r>
            <a:endParaRPr lang="nl-NL" err="1"/>
          </a:p>
          <a:p>
            <a:pPr marL="457200" indent="-457200"/>
            <a:r>
              <a:rPr lang="nl-NL" err="1">
                <a:cs typeface="Calibri"/>
              </a:rPr>
              <a:t>Dispatcher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commits</a:t>
            </a:r>
            <a:r>
              <a:rPr lang="nl-NL">
                <a:cs typeface="Calibri"/>
              </a:rPr>
              <a:t> actions </a:t>
            </a:r>
            <a:r>
              <a:rPr lang="nl-NL" err="1">
                <a:cs typeface="Calibri"/>
              </a:rPr>
              <a:t>to</a:t>
            </a:r>
            <a:r>
              <a:rPr lang="nl-NL">
                <a:cs typeface="Calibri"/>
              </a:rPr>
              <a:t> storage (</a:t>
            </a:r>
            <a:r>
              <a:rPr lang="nl-NL" i="1" err="1">
                <a:cs typeface="Calibri"/>
              </a:rPr>
              <a:t>execution</a:t>
            </a:r>
            <a:r>
              <a:rPr lang="nl-NL" i="1">
                <a:cs typeface="Calibri"/>
              </a:rPr>
              <a:t> </a:t>
            </a:r>
            <a:r>
              <a:rPr lang="nl-NL" i="1" err="1">
                <a:cs typeface="Calibri"/>
              </a:rPr>
              <a:t>history</a:t>
            </a:r>
            <a:r>
              <a:rPr lang="nl-NL">
                <a:cs typeface="Calibri"/>
              </a:rPr>
              <a:t>)</a:t>
            </a:r>
          </a:p>
          <a:p>
            <a:pPr marL="457200" indent="-457200"/>
            <a:r>
              <a:rPr lang="nl-NL" err="1">
                <a:cs typeface="Calibri"/>
              </a:rPr>
              <a:t>Adds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messages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to</a:t>
            </a:r>
            <a:r>
              <a:rPr lang="nl-NL">
                <a:cs typeface="Calibri"/>
              </a:rPr>
              <a:t> a queue </a:t>
            </a:r>
            <a:r>
              <a:rPr lang="nl-NL" err="1">
                <a:cs typeface="Calibri"/>
              </a:rPr>
              <a:t>to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schedule</a:t>
            </a:r>
            <a:r>
              <a:rPr lang="nl-NL">
                <a:cs typeface="Calibri"/>
              </a:rPr>
              <a:t> </a:t>
            </a:r>
            <a:r>
              <a:rPr lang="nl-NL" err="1">
                <a:cs typeface="Calibri"/>
              </a:rPr>
              <a:t>the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work</a:t>
            </a:r>
          </a:p>
          <a:p>
            <a:pPr marL="457200" indent="-457200"/>
            <a:r>
              <a:rPr lang="nl-NL" err="1">
                <a:cs typeface="Calibri"/>
              </a:rPr>
              <a:t>Orchestrator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can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be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unloaded</a:t>
            </a:r>
          </a:p>
          <a:p>
            <a:pPr marL="457200" indent="-457200"/>
            <a:r>
              <a:rPr lang="nl-NL" err="1">
                <a:cs typeface="Calibri"/>
              </a:rPr>
              <a:t>Orchestrator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wakes</a:t>
            </a:r>
            <a:r>
              <a:rPr lang="nl-NL">
                <a:cs typeface="Calibri"/>
              </a:rPr>
              <a:t> up </a:t>
            </a:r>
            <a:r>
              <a:rPr lang="nl-NL" err="1">
                <a:cs typeface="Calibri"/>
              </a:rPr>
              <a:t>and</a:t>
            </a:r>
            <a:r>
              <a:rPr lang="nl-NL">
                <a:cs typeface="Calibri"/>
              </a:rPr>
              <a:t> re-</a:t>
            </a:r>
            <a:r>
              <a:rPr lang="nl-NL" err="1">
                <a:cs typeface="Calibri"/>
              </a:rPr>
              <a:t>executes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the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entire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function</a:t>
            </a:r>
          </a:p>
          <a:p>
            <a:pPr marL="457200" indent="-457200"/>
            <a:r>
              <a:rPr lang="nl-NL">
                <a:cs typeface="Calibri"/>
              </a:rPr>
              <a:t>Check </a:t>
            </a:r>
            <a:r>
              <a:rPr lang="nl-NL" i="1" err="1">
                <a:cs typeface="Calibri"/>
              </a:rPr>
              <a:t>execution</a:t>
            </a:r>
            <a:r>
              <a:rPr lang="nl-NL" i="1">
                <a:cs typeface="Calibri"/>
              </a:rPr>
              <a:t> </a:t>
            </a:r>
            <a:r>
              <a:rPr lang="nl-NL" i="1" err="1">
                <a:cs typeface="Calibri"/>
              </a:rPr>
              <a:t>history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for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result</a:t>
            </a:r>
            <a:r>
              <a:rPr lang="nl-NL">
                <a:cs typeface="Calibri"/>
              </a:rPr>
              <a:t>:</a:t>
            </a:r>
          </a:p>
          <a:p>
            <a:pPr lvl="1"/>
            <a:r>
              <a:rPr lang="nl-NL" err="1">
                <a:cs typeface="Calibri"/>
              </a:rPr>
              <a:t>Result</a:t>
            </a:r>
            <a:r>
              <a:rPr lang="nl-NL">
                <a:cs typeface="Calibri"/>
              </a:rPr>
              <a:t> found: replay </a:t>
            </a:r>
            <a:r>
              <a:rPr lang="nl-NL" err="1">
                <a:cs typeface="Calibri"/>
              </a:rPr>
              <a:t>result</a:t>
            </a:r>
          </a:p>
          <a:p>
            <a:pPr lvl="1"/>
            <a:r>
              <a:rPr lang="nl-NL">
                <a:cs typeface="Calibri"/>
              </a:rPr>
              <a:t>No </a:t>
            </a:r>
            <a:r>
              <a:rPr lang="nl-NL" err="1">
                <a:cs typeface="Calibri"/>
              </a:rPr>
              <a:t>result</a:t>
            </a:r>
            <a:r>
              <a:rPr lang="nl-NL">
                <a:cs typeface="Calibri"/>
              </a:rPr>
              <a:t> found: do new </a:t>
            </a:r>
            <a:r>
              <a:rPr lang="nl-NL" err="1">
                <a:cs typeface="Calibri"/>
              </a:rPr>
              <a:t>work</a:t>
            </a:r>
            <a:r>
              <a:rPr lang="nl-NL">
                <a:cs typeface="Calibri"/>
              </a:rPr>
              <a:t> (or finish)</a:t>
            </a:r>
          </a:p>
        </p:txBody>
      </p:sp>
      <p:pic>
        <p:nvPicPr>
          <p:cNvPr id="4" name="Afbeelding 4" descr="Afbeelding met schermafbeelding&#10;&#10;Beschrijving is gegenereerd met zeer hoge betrouwbaarheid">
            <a:extLst>
              <a:ext uri="{FF2B5EF4-FFF2-40B4-BE49-F238E27FC236}">
                <a16:creationId xmlns:a16="http://schemas.microsoft.com/office/drawing/2014/main" id="{B2B10AEA-161A-4780-85C6-E8D6F3E14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43" y="1486202"/>
            <a:ext cx="10904623" cy="5031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683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611E80-56F6-401C-B67E-BF3FFABE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>
                <a:cs typeface="Calibri Light"/>
              </a:rPr>
              <a:t>Patterns</a:t>
            </a:r>
            <a:endParaRPr lang="nl-NL" err="1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3AEC0F-2321-4999-8EE8-59F1BC414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Function chaining</a:t>
            </a:r>
          </a:p>
          <a:p>
            <a:r>
              <a:rPr lang="en-US">
                <a:cs typeface="Calibri"/>
              </a:rPr>
              <a:t>Fan-out/fan-in</a:t>
            </a:r>
          </a:p>
          <a:p>
            <a:r>
              <a:rPr lang="en-US" err="1">
                <a:cs typeface="Calibri"/>
              </a:rPr>
              <a:t>Async</a:t>
            </a:r>
            <a:r>
              <a:rPr lang="en-US">
                <a:cs typeface="Calibri"/>
              </a:rPr>
              <a:t> HTTP APIs</a:t>
            </a:r>
          </a:p>
          <a:p>
            <a:r>
              <a:rPr lang="en-US">
                <a:cs typeface="Calibri"/>
              </a:rPr>
              <a:t>Monitoring</a:t>
            </a:r>
          </a:p>
          <a:p>
            <a:r>
              <a:rPr lang="en-US">
                <a:cs typeface="Calibri"/>
              </a:rPr>
              <a:t>Human interaction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0467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Durable Functions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</p:txBody>
      </p:sp>
      <p:pic>
        <p:nvPicPr>
          <p:cNvPr id="6" name="Afbeelding 6">
            <a:extLst>
              <a:ext uri="{FF2B5EF4-FFF2-40B4-BE49-F238E27FC236}">
                <a16:creationId xmlns:a16="http://schemas.microsoft.com/office/drawing/2014/main" id="{7F2A8D0C-3F96-460C-AFC0-020031921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991" y="3184606"/>
            <a:ext cx="9228520" cy="1654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Afbeelding 4" descr="Afbeelding met schermafbeelding&#10;&#10;Beschrijving is gegenereerd met hoge betrouwbaarheid">
            <a:extLst>
              <a:ext uri="{FF2B5EF4-FFF2-40B4-BE49-F238E27FC236}">
                <a16:creationId xmlns:a16="http://schemas.microsoft.com/office/drawing/2014/main" id="{68A589BE-3B0D-4449-8EEB-B977968F3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553" y="1966489"/>
            <a:ext cx="9292540" cy="3774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37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Azure Functions 2.x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nl-NL">
              <a:cs typeface="Calibri"/>
            </a:endParaRP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B4191B51-0E66-4511-8381-1D1EF1BD6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060258"/>
              </p:ext>
            </p:extLst>
          </p:nvPr>
        </p:nvGraphicFramePr>
        <p:xfrm>
          <a:off x="475915" y="1910265"/>
          <a:ext cx="10852218" cy="260121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721428">
                  <a:extLst>
                    <a:ext uri="{9D8B030D-6E8A-4147-A177-3AD203B41FA5}">
                      <a16:colId xmlns:a16="http://schemas.microsoft.com/office/drawing/2014/main" val="3214081740"/>
                    </a:ext>
                  </a:extLst>
                </a:gridCol>
                <a:gridCol w="4789713">
                  <a:extLst>
                    <a:ext uri="{9D8B030D-6E8A-4147-A177-3AD203B41FA5}">
                      <a16:colId xmlns:a16="http://schemas.microsoft.com/office/drawing/2014/main" val="3024197880"/>
                    </a:ext>
                  </a:extLst>
                </a:gridCol>
                <a:gridCol w="3341077">
                  <a:extLst>
                    <a:ext uri="{9D8B030D-6E8A-4147-A177-3AD203B41FA5}">
                      <a16:colId xmlns:a16="http://schemas.microsoft.com/office/drawing/2014/main" val="383259370"/>
                    </a:ext>
                  </a:extLst>
                </a:gridCol>
              </a:tblGrid>
              <a:tr h="376177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1.x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2.x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30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Generally </a:t>
                      </a:r>
                      <a:r>
                        <a:rPr lang="nl-NL" err="1"/>
                        <a:t>Available</a:t>
                      </a:r>
                      <a:r>
                        <a:rPr lang="nl-NL"/>
                        <a:t> (GA)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Preview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054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/>
                        <a:t>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Portal &amp; Windows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Cross platform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249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err="1"/>
                        <a:t>Languages</a:t>
                      </a:r>
                      <a:r>
                        <a:rPr lang="nl-NL"/>
                        <a:t> (GA)</a:t>
                      </a:r>
                      <a:endParaRPr lang="nl-NL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C#, </a:t>
                      </a:r>
                      <a:r>
                        <a:rPr lang="nl-NL" err="1"/>
                        <a:t>JavaScript</a:t>
                      </a:r>
                      <a:r>
                        <a:rPr lang="nl-NL"/>
                        <a:t>, F#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nl-NL"/>
                        <a:t>-</a:t>
                      </a:r>
                      <a:endParaRPr lang="nl-NL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04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err="1"/>
                        <a:t>Languages</a:t>
                      </a:r>
                      <a:r>
                        <a:rPr lang="nl-NL"/>
                        <a:t> (</a:t>
                      </a:r>
                      <a:r>
                        <a:rPr lang="nl-NL" err="1"/>
                        <a:t>experimental</a:t>
                      </a:r>
                      <a:r>
                        <a:rPr lang="nl-NL"/>
                        <a:t>)</a:t>
                      </a:r>
                      <a:endParaRPr lang="nl-NL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Python, PHP, </a:t>
                      </a:r>
                      <a:r>
                        <a:rPr lang="nl-NL" err="1"/>
                        <a:t>TypeScript</a:t>
                      </a:r>
                      <a:r>
                        <a:rPr lang="nl-NL"/>
                        <a:t>, Batch, </a:t>
                      </a:r>
                      <a:r>
                        <a:rPr lang="nl-NL" err="1"/>
                        <a:t>Bash</a:t>
                      </a:r>
                      <a:r>
                        <a:rPr lang="nl-NL"/>
                        <a:t>, </a:t>
                      </a:r>
                      <a:r>
                        <a:rPr lang="nl-NL" err="1"/>
                        <a:t>PowerShell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674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err="1"/>
                        <a:t>Languages</a:t>
                      </a:r>
                      <a:r>
                        <a:rPr lang="nl-NL"/>
                        <a:t> (preview)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C#, </a:t>
                      </a:r>
                      <a:r>
                        <a:rPr lang="nl-NL" err="1"/>
                        <a:t>JavaScript</a:t>
                      </a:r>
                      <a:r>
                        <a:rPr lang="nl-NL"/>
                        <a:t>, F#, Java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59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err="1"/>
                        <a:t>Bindings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nl-NL" sz="18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New binding </a:t>
                      </a:r>
                      <a:r>
                        <a:rPr lang="nl-NL" sz="18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extensibility</a:t>
                      </a:r>
                      <a:r>
                        <a:rPr lang="nl-NL" sz="18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 model</a:t>
                      </a:r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916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2680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207CC6-EAA1-4BFF-A48A-DECAD8972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B234A3DD-923D-4166-8B19-7DD58990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F6ACA5AC-3C5D-4994-B40F-FC8349E4D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D91F0B-6F3B-43B9-8038-52E8BEF49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1" y="2600324"/>
            <a:ext cx="6405753" cy="3277961"/>
          </a:xfrm>
        </p:spPr>
        <p:txBody>
          <a:bodyPr anchor="t">
            <a:normAutofit/>
          </a:bodyPr>
          <a:lstStyle/>
          <a:p>
            <a:pPr algn="l"/>
            <a:r>
              <a:rPr lang="nl-NL" sz="5400" err="1">
                <a:cs typeface="Calibri Light"/>
              </a:rPr>
              <a:t>Azure</a:t>
            </a:r>
            <a:r>
              <a:rPr lang="nl-NL" sz="5400">
                <a:cs typeface="Calibri Light"/>
              </a:rPr>
              <a:t> CDN</a:t>
            </a:r>
            <a:endParaRPr lang="nl-NL" sz="540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C3674BD-6D18-4C27-B746-0AEBD7038B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1300450"/>
            <a:ext cx="4167376" cy="1155525"/>
          </a:xfrm>
        </p:spPr>
        <p:txBody>
          <a:bodyPr anchor="b">
            <a:normAutofit/>
          </a:bodyPr>
          <a:lstStyle/>
          <a:p>
            <a:pPr algn="l"/>
            <a:r>
              <a:rPr lang="nl-NL" sz="2000">
                <a:cs typeface="Calibri"/>
              </a:rPr>
              <a:t>The </a:t>
            </a:r>
            <a:r>
              <a:rPr lang="nl-NL" sz="2000" err="1">
                <a:cs typeface="Calibri"/>
              </a:rPr>
              <a:t>Azure</a:t>
            </a:r>
            <a:r>
              <a:rPr lang="nl-NL" sz="2000">
                <a:cs typeface="Calibri"/>
              </a:rPr>
              <a:t> Content Delivery Network</a:t>
            </a:r>
            <a:endParaRPr lang="nl-NL" sz="2000"/>
          </a:p>
        </p:txBody>
      </p:sp>
    </p:spTree>
    <p:extLst>
      <p:ext uri="{BB962C8B-B14F-4D97-AF65-F5344CB8AC3E}">
        <p14:creationId xmlns:p14="http://schemas.microsoft.com/office/powerpoint/2010/main" val="1352467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932C2B-FEF6-46CF-AD6D-C4EBE7E20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>
                <a:cs typeface="Calibri Light"/>
              </a:rPr>
              <a:t>Azure</a:t>
            </a:r>
            <a:r>
              <a:rPr lang="nl-NL">
                <a:cs typeface="Calibri Light"/>
              </a:rPr>
              <a:t> CDN</a:t>
            </a:r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EB0E877-6ED0-4208-BED1-0BE61D7C9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err="1">
                <a:cs typeface="Calibri"/>
              </a:rPr>
              <a:t>Designed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to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send</a:t>
            </a:r>
            <a:r>
              <a:rPr lang="nl-NL">
                <a:cs typeface="Calibri"/>
              </a:rPr>
              <a:t> </a:t>
            </a:r>
            <a:r>
              <a:rPr lang="nl-NL" err="1">
                <a:cs typeface="Calibri"/>
              </a:rPr>
              <a:t>static</a:t>
            </a:r>
            <a:r>
              <a:rPr lang="nl-NL">
                <a:cs typeface="Calibri"/>
              </a:rPr>
              <a:t> files </a:t>
            </a:r>
            <a:r>
              <a:rPr lang="nl-NL" err="1">
                <a:cs typeface="Calibri"/>
              </a:rPr>
              <a:t>faster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and</a:t>
            </a:r>
            <a:r>
              <a:rPr lang="nl-NL">
                <a:cs typeface="Calibri"/>
              </a:rPr>
              <a:t> more </a:t>
            </a:r>
            <a:r>
              <a:rPr lang="nl-NL" err="1">
                <a:cs typeface="Calibri"/>
              </a:rPr>
              <a:t>reliably</a:t>
            </a:r>
          </a:p>
          <a:p>
            <a:r>
              <a:rPr lang="nl-NL">
                <a:cs typeface="Calibri"/>
              </a:rPr>
              <a:t>Using servers </a:t>
            </a:r>
            <a:r>
              <a:rPr lang="nl-NL" err="1">
                <a:cs typeface="Calibri"/>
              </a:rPr>
              <a:t>that</a:t>
            </a:r>
            <a:r>
              <a:rPr lang="nl-NL">
                <a:cs typeface="Calibri"/>
              </a:rPr>
              <a:t> are </a:t>
            </a:r>
            <a:r>
              <a:rPr lang="nl-NL" err="1">
                <a:cs typeface="Calibri"/>
              </a:rPr>
              <a:t>closest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to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the</a:t>
            </a:r>
            <a:r>
              <a:rPr lang="nl-NL">
                <a:cs typeface="Calibri"/>
              </a:rPr>
              <a:t> users</a:t>
            </a:r>
          </a:p>
          <a:p>
            <a:r>
              <a:rPr lang="nl-NL" err="1">
                <a:cs typeface="Calibri"/>
              </a:rPr>
              <a:t>Dramatically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increases</a:t>
            </a:r>
            <a:r>
              <a:rPr lang="nl-NL">
                <a:cs typeface="Calibri"/>
              </a:rPr>
              <a:t> speed </a:t>
            </a:r>
            <a:r>
              <a:rPr lang="nl-NL" err="1">
                <a:cs typeface="Calibri"/>
              </a:rPr>
              <a:t>and</a:t>
            </a:r>
            <a:r>
              <a:rPr lang="nl-NL">
                <a:cs typeface="Calibri"/>
              </a:rPr>
              <a:t> availability</a:t>
            </a:r>
          </a:p>
          <a:p>
            <a:r>
              <a:rPr lang="nl-NL">
                <a:cs typeface="Calibri"/>
              </a:rPr>
              <a:t>Delivers significant user </a:t>
            </a:r>
            <a:r>
              <a:rPr lang="nl-NL" err="1">
                <a:cs typeface="Calibri"/>
              </a:rPr>
              <a:t>experience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improvements</a:t>
            </a:r>
          </a:p>
          <a:p>
            <a:endParaRPr lang="nl-NL">
              <a:cs typeface="Calibri"/>
            </a:endParaRPr>
          </a:p>
          <a:p>
            <a:r>
              <a:rPr lang="nl-NL">
                <a:cs typeface="Calibri"/>
              </a:rPr>
              <a:t>Verizon</a:t>
            </a:r>
          </a:p>
          <a:p>
            <a:r>
              <a:rPr lang="nl-NL" err="1">
                <a:cs typeface="Calibri"/>
              </a:rPr>
              <a:t>Akamai</a:t>
            </a:r>
          </a:p>
          <a:p>
            <a:r>
              <a:rPr lang="nl-NL">
                <a:cs typeface="Calibri"/>
              </a:rPr>
              <a:t>Microsoft</a:t>
            </a:r>
          </a:p>
        </p:txBody>
      </p:sp>
    </p:spTree>
    <p:extLst>
      <p:ext uri="{BB962C8B-B14F-4D97-AF65-F5344CB8AC3E}">
        <p14:creationId xmlns:p14="http://schemas.microsoft.com/office/powerpoint/2010/main" val="2764844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8098E-7D86-4B05-BAD9-C11466276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>
                <a:cs typeface="Calibri Light"/>
              </a:rPr>
              <a:t>Azure</a:t>
            </a:r>
            <a:r>
              <a:rPr lang="nl-NL">
                <a:cs typeface="Calibri Light"/>
              </a:rPr>
              <a:t> CDN </a:t>
            </a:r>
            <a:r>
              <a:rPr lang="nl-NL" err="1">
                <a:cs typeface="Calibri Light"/>
              </a:rPr>
              <a:t>Propagation</a:t>
            </a:r>
            <a:endParaRPr lang="nl-NL" err="1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A48FFF-81A1-49E9-8BD2-CC683C096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>
                <a:cs typeface="Calibri"/>
              </a:rPr>
              <a:t>It takes time </a:t>
            </a:r>
            <a:r>
              <a:rPr lang="nl-NL" err="1">
                <a:cs typeface="Calibri"/>
              </a:rPr>
              <a:t>for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the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registration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to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propagate</a:t>
            </a:r>
          </a:p>
          <a:p>
            <a:pPr lvl="1"/>
            <a:r>
              <a:rPr lang="nl-NL" b="1">
                <a:cs typeface="Calibri"/>
              </a:rPr>
              <a:t>Microsoft (Standard):</a:t>
            </a:r>
            <a:r>
              <a:rPr lang="nl-NL">
                <a:cs typeface="Calibri"/>
              </a:rPr>
              <a:t> </a:t>
            </a:r>
            <a:r>
              <a:rPr lang="nl-NL" err="1">
                <a:cs typeface="Calibri"/>
              </a:rPr>
              <a:t>usually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completes</a:t>
            </a:r>
            <a:r>
              <a:rPr lang="nl-NL">
                <a:cs typeface="Calibri"/>
              </a:rPr>
              <a:t> in 10 minutes</a:t>
            </a:r>
          </a:p>
          <a:p>
            <a:pPr lvl="1"/>
            <a:r>
              <a:rPr lang="nl-NL" b="1" err="1">
                <a:cs typeface="Calibri"/>
              </a:rPr>
              <a:t>Akamai</a:t>
            </a:r>
            <a:r>
              <a:rPr lang="nl-NL" b="1">
                <a:cs typeface="Calibri"/>
              </a:rPr>
              <a:t> (Standard):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usually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completes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within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one</a:t>
            </a:r>
            <a:r>
              <a:rPr lang="nl-NL">
                <a:cs typeface="Calibri"/>
              </a:rPr>
              <a:t> minute</a:t>
            </a:r>
          </a:p>
          <a:p>
            <a:pPr lvl="1"/>
            <a:r>
              <a:rPr lang="nl-NL" b="1">
                <a:cs typeface="Calibri"/>
              </a:rPr>
              <a:t>Verizon (Standard):</a:t>
            </a:r>
            <a:r>
              <a:rPr lang="nl-NL">
                <a:cs typeface="Calibri"/>
              </a:rPr>
              <a:t> </a:t>
            </a:r>
            <a:r>
              <a:rPr lang="nl-NL" err="1">
                <a:cs typeface="Calibri"/>
              </a:rPr>
              <a:t>usually</a:t>
            </a:r>
            <a:r>
              <a:rPr lang="nl-NL">
                <a:cs typeface="Calibri"/>
              </a:rPr>
              <a:t> </a:t>
            </a:r>
            <a:r>
              <a:rPr lang="nl-NL" err="1">
                <a:cs typeface="Calibri"/>
              </a:rPr>
              <a:t>completes</a:t>
            </a:r>
            <a:r>
              <a:rPr lang="nl-NL">
                <a:cs typeface="Calibri"/>
              </a:rPr>
              <a:t> </a:t>
            </a:r>
            <a:r>
              <a:rPr lang="nl-NL" err="1">
                <a:cs typeface="Calibri"/>
              </a:rPr>
              <a:t>within</a:t>
            </a:r>
            <a:r>
              <a:rPr lang="nl-NL">
                <a:cs typeface="Calibri"/>
              </a:rPr>
              <a:t> 90 minutes</a:t>
            </a:r>
          </a:p>
          <a:p>
            <a:pPr lvl="1"/>
            <a:r>
              <a:rPr lang="nl-NL" b="1">
                <a:cs typeface="Calibri"/>
              </a:rPr>
              <a:t>Verizon (Premium):</a:t>
            </a:r>
            <a:r>
              <a:rPr lang="nl-NL">
                <a:cs typeface="Calibri"/>
              </a:rPr>
              <a:t> </a:t>
            </a:r>
            <a:r>
              <a:rPr lang="nl-NL" err="1">
                <a:cs typeface="Calibri"/>
              </a:rPr>
              <a:t>usually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completes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within</a:t>
            </a:r>
            <a:r>
              <a:rPr lang="nl-NL">
                <a:cs typeface="Calibri"/>
              </a:rPr>
              <a:t> 90 minutes</a:t>
            </a:r>
            <a:endParaRPr lang="nl-NL"/>
          </a:p>
          <a:p>
            <a:endParaRPr lang="nl-NL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804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Azure CDN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r>
              <a:rPr lang="en-US" sz="2400">
                <a:cs typeface="Calibri"/>
              </a:rPr>
              <a:t>{ Demo }</a:t>
            </a:r>
            <a:endParaRPr lang="nl-NL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0636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4">
            <a:extLst>
              <a:ext uri="{FF2B5EF4-FFF2-40B4-BE49-F238E27FC236}">
                <a16:creationId xmlns:a16="http://schemas.microsoft.com/office/drawing/2014/main" id="{C3631B69-5AB7-4748-B4B0-6D9AFA5B6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75" y="973169"/>
            <a:ext cx="7800984" cy="491390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493CFF-E43B-4B10-ACE1-C8A124662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3" y="0"/>
            <a:ext cx="406212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F9C62E-5B6E-4271-BA1A-B192BE0B8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2650" y="643467"/>
            <a:ext cx="3117850" cy="2556385"/>
          </a:xfrm>
        </p:spPr>
        <p:txBody>
          <a:bodyPr anchor="b">
            <a:normAutofit/>
          </a:bodyPr>
          <a:lstStyle/>
          <a:p>
            <a:r>
              <a:rPr lang="nl-NL" sz="4800">
                <a:solidFill>
                  <a:schemeClr val="bg1"/>
                </a:solidFill>
                <a:cs typeface="Calibri Light"/>
              </a:rPr>
              <a:t>Test results</a:t>
            </a:r>
            <a:endParaRPr lang="nl-NL" sz="4800">
              <a:solidFill>
                <a:schemeClr val="bg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224EBD-6467-4C24-A5E2-890DE1A30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2649" y="3358608"/>
            <a:ext cx="3045883" cy="28312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Calibri"/>
              </a:rPr>
              <a:t>Without CDN</a:t>
            </a:r>
          </a:p>
        </p:txBody>
      </p:sp>
    </p:spTree>
    <p:extLst>
      <p:ext uri="{BB962C8B-B14F-4D97-AF65-F5344CB8AC3E}">
        <p14:creationId xmlns:p14="http://schemas.microsoft.com/office/powerpoint/2010/main" val="2237888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493CFF-E43B-4B10-ACE1-C8A124662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3" y="0"/>
            <a:ext cx="406212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F9C62E-5B6E-4271-BA1A-B192BE0B8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2650" y="643467"/>
            <a:ext cx="3117850" cy="2556385"/>
          </a:xfrm>
        </p:spPr>
        <p:txBody>
          <a:bodyPr anchor="b">
            <a:normAutofit/>
          </a:bodyPr>
          <a:lstStyle/>
          <a:p>
            <a:r>
              <a:rPr lang="nl-NL" sz="4800">
                <a:solidFill>
                  <a:schemeClr val="bg1"/>
                </a:solidFill>
                <a:cs typeface="Calibri Light"/>
              </a:rPr>
              <a:t>Test results</a:t>
            </a:r>
            <a:endParaRPr lang="nl-NL" sz="4800">
              <a:solidFill>
                <a:schemeClr val="bg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224EBD-6467-4C24-A5E2-890DE1A30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2649" y="3358608"/>
            <a:ext cx="3045883" cy="28312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Calibri"/>
              </a:rPr>
              <a:t>With CDN</a:t>
            </a:r>
          </a:p>
        </p:txBody>
      </p:sp>
      <p:pic>
        <p:nvPicPr>
          <p:cNvPr id="3" name="Afbeelding 3" descr="Afbeelding met schermafbeelding&#10;&#10;Beschrijving is gegenereerd met zeer hoge betrouwbaarheid">
            <a:extLst>
              <a:ext uri="{FF2B5EF4-FFF2-40B4-BE49-F238E27FC236}">
                <a16:creationId xmlns:a16="http://schemas.microsoft.com/office/drawing/2014/main" id="{E2C4DD5F-6870-4F57-956E-3A9F3826F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972269"/>
            <a:ext cx="7790327" cy="490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179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6">
            <a:extLst>
              <a:ext uri="{FF2B5EF4-FFF2-40B4-BE49-F238E27FC236}">
                <a16:creationId xmlns:a16="http://schemas.microsoft.com/office/drawing/2014/main" id="{EA67B5B4-3A24-436E-B663-1B2EBFF8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3">
            <a:extLst>
              <a:ext uri="{FF2B5EF4-FFF2-40B4-BE49-F238E27FC236}">
                <a16:creationId xmlns:a16="http://schemas.microsoft.com/office/drawing/2014/main" id="{987FDF89-C993-41F4-A1B8-DBAFF1600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11">
            <a:extLst>
              <a:ext uri="{FF2B5EF4-FFF2-40B4-BE49-F238E27FC236}">
                <a16:creationId xmlns:a16="http://schemas.microsoft.com/office/drawing/2014/main" id="{64E585EA-75FD-4025-8270-F66A58A15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ASP.NET Core 2.1 SignalR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2022601"/>
            <a:ext cx="10515598" cy="41543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32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3200">
                <a:solidFill>
                  <a:srgbClr val="FFFFFF"/>
                </a:solidFill>
                <a:cs typeface="Calibri"/>
              </a:rPr>
              <a:t>`ASP.NET Core </a:t>
            </a:r>
            <a:r>
              <a:rPr lang="en-US" sz="3200" err="1">
                <a:solidFill>
                  <a:srgbClr val="FFFFFF"/>
                </a:solidFill>
                <a:cs typeface="Calibri"/>
              </a:rPr>
              <a:t>SignalR</a:t>
            </a:r>
            <a:r>
              <a:rPr lang="en-US" sz="3200">
                <a:solidFill>
                  <a:srgbClr val="FFFFFF"/>
                </a:solidFill>
                <a:cs typeface="Calibri"/>
              </a:rPr>
              <a:t> is a library that simplifies adding real-time web functionality to apps. Real-time web functionality enables server-side code to push content to clients instantly.`</a:t>
            </a:r>
          </a:p>
          <a:p>
            <a:endParaRPr lang="en-US" sz="320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3433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ASP.NET Core 2.1 </a:t>
            </a:r>
            <a:r>
              <a:rPr lang="en-US" err="1"/>
              <a:t>SignalR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Server to client push: Global, Groups &amp; Individual</a:t>
            </a:r>
          </a:p>
          <a:p>
            <a:r>
              <a:rPr lang="en-US">
                <a:cs typeface="Calibri"/>
              </a:rPr>
              <a:t>Stream Results via "Channel" Class</a:t>
            </a:r>
          </a:p>
          <a:p>
            <a:r>
              <a:rPr lang="en-US">
                <a:cs typeface="Calibri"/>
              </a:rPr>
              <a:t>TS/JS &amp; .NET clients</a:t>
            </a:r>
          </a:p>
          <a:p>
            <a:r>
              <a:rPr lang="en-US">
                <a:cs typeface="Calibri"/>
              </a:rPr>
              <a:t>Integration with </a:t>
            </a:r>
            <a:r>
              <a:rPr lang="en-US" err="1">
                <a:cs typeface="Calibri"/>
              </a:rPr>
              <a:t>ASP.Net</a:t>
            </a:r>
            <a:r>
              <a:rPr lang="en-US">
                <a:cs typeface="Calibri"/>
              </a:rPr>
              <a:t> core</a:t>
            </a:r>
          </a:p>
          <a:p>
            <a:pPr marL="552450" lvl="1"/>
            <a:r>
              <a:rPr lang="en-US" sz="2800">
                <a:cs typeface="Calibri"/>
              </a:rPr>
              <a:t>Dependency Injection</a:t>
            </a:r>
          </a:p>
          <a:p>
            <a:pPr marL="552450" lvl="1"/>
            <a:r>
              <a:rPr lang="en-US" sz="2800">
                <a:cs typeface="Calibri"/>
              </a:rPr>
              <a:t>Routing</a:t>
            </a:r>
          </a:p>
          <a:p>
            <a:pPr marL="552450" lvl="1"/>
            <a:r>
              <a:rPr lang="en-US" sz="2800" err="1">
                <a:cs typeface="Calibri"/>
              </a:rPr>
              <a:t>Auth</a:t>
            </a:r>
            <a:endParaRPr lang="en-US" sz="2800" err="1"/>
          </a:p>
          <a:p>
            <a:r>
              <a:rPr lang="en-US">
                <a:cs typeface="Calibri"/>
              </a:rPr>
              <a:t>No more jQuery dependency ;)</a:t>
            </a:r>
          </a:p>
          <a:p>
            <a:pPr marL="552450" lvl="1"/>
            <a:endParaRPr lang="en-US">
              <a:cs typeface="Calibri"/>
            </a:endParaRPr>
          </a:p>
          <a:p>
            <a:pPr marL="552450" lvl="1"/>
            <a:endParaRPr lang="en-US">
              <a:cs typeface="Calibri"/>
            </a:endParaRPr>
          </a:p>
          <a:p>
            <a:pPr marL="552450" lvl="1"/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6146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ASP.NET Core 2.1 </a:t>
            </a:r>
            <a:r>
              <a:rPr lang="en-US" err="1"/>
              <a:t>SignalR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61950"/>
            <a:r>
              <a:rPr lang="en-US">
                <a:cs typeface="Calibri"/>
              </a:rPr>
              <a:t>Handles connection management automatically.</a:t>
            </a:r>
            <a:endParaRPr lang="en-US"/>
          </a:p>
          <a:p>
            <a:pPr marL="361950"/>
            <a:r>
              <a:rPr lang="en-US">
                <a:cs typeface="Calibri"/>
              </a:rPr>
              <a:t>Enables broadcasting messages to all connected clients simultaneously. For example, a chat room.</a:t>
            </a:r>
            <a:endParaRPr lang="en-US"/>
          </a:p>
          <a:p>
            <a:pPr marL="361950"/>
            <a:r>
              <a:rPr lang="en-US">
                <a:cs typeface="Calibri"/>
              </a:rPr>
              <a:t>Enables sending messages to specific clients or groups of clients.</a:t>
            </a:r>
            <a:endParaRPr lang="en-US"/>
          </a:p>
          <a:p>
            <a:pPr marL="361950"/>
            <a:r>
              <a:rPr lang="en-US">
                <a:cs typeface="Calibri"/>
              </a:rPr>
              <a:t>Is open-sourced at 'MS-' </a:t>
            </a:r>
            <a:r>
              <a:rPr lang="en-US">
                <a:cs typeface="Calibri"/>
                <a:hlinkClick r:id="rId3"/>
              </a:rPr>
              <a:t>GitHub</a:t>
            </a:r>
            <a:r>
              <a:rPr lang="en-US">
                <a:cs typeface="Calibri"/>
              </a:rPr>
              <a:t>.</a:t>
            </a:r>
            <a:endParaRPr lang="en-US"/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8468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ASP.NET Core 2.1 </a:t>
            </a:r>
            <a:r>
              <a:rPr lang="en-US" err="1"/>
              <a:t>SignalR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Transport, auto detect</a:t>
            </a:r>
          </a:p>
          <a:p>
            <a:pPr marL="552450" lvl="1"/>
            <a:r>
              <a:rPr lang="en-US" err="1">
                <a:cs typeface="Calibri"/>
              </a:rPr>
              <a:t>WebSockets</a:t>
            </a:r>
          </a:p>
          <a:p>
            <a:pPr marL="552450" lvl="1"/>
            <a:r>
              <a:rPr lang="en-US">
                <a:cs typeface="Calibri"/>
              </a:rPr>
              <a:t>Server Send Events</a:t>
            </a:r>
          </a:p>
          <a:p>
            <a:pPr marL="552450" lvl="1"/>
            <a:r>
              <a:rPr lang="en-US">
                <a:cs typeface="Calibri"/>
              </a:rPr>
              <a:t>Long Polling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Protocols</a:t>
            </a:r>
          </a:p>
          <a:p>
            <a:pPr marL="552450" lvl="1"/>
            <a:r>
              <a:rPr lang="en-US">
                <a:cs typeface="Calibri"/>
              </a:rPr>
              <a:t>Text based on JSON</a:t>
            </a:r>
          </a:p>
          <a:p>
            <a:pPr marL="552450" lvl="1"/>
            <a:r>
              <a:rPr lang="en-US">
                <a:cs typeface="Calibri"/>
              </a:rPr>
              <a:t>Binary based on </a:t>
            </a:r>
            <a:r>
              <a:rPr lang="en-US" err="1">
                <a:cs typeface="Calibri"/>
              </a:rPr>
              <a:t>MessagePack</a:t>
            </a:r>
          </a:p>
          <a:p>
            <a:pPr marL="552450" lvl="1"/>
            <a:endParaRPr lang="en-US">
              <a:cs typeface="Calibri"/>
            </a:endParaRPr>
          </a:p>
        </p:txBody>
      </p:sp>
      <p:pic>
        <p:nvPicPr>
          <p:cNvPr id="4" name="Afbeelding 4" descr="Afbeelding met schermafbeelding&#10;&#10;Beschrijving is gegenereerd met zeer hoge betrouwbaarheid">
            <a:extLst>
              <a:ext uri="{FF2B5EF4-FFF2-40B4-BE49-F238E27FC236}">
                <a16:creationId xmlns:a16="http://schemas.microsoft.com/office/drawing/2014/main" id="{B57024AA-897D-4B8E-A896-BF3FAED3A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171" y="4218008"/>
            <a:ext cx="3964236" cy="21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85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6">
            <a:extLst>
              <a:ext uri="{FF2B5EF4-FFF2-40B4-BE49-F238E27FC236}">
                <a16:creationId xmlns:a16="http://schemas.microsoft.com/office/drawing/2014/main" id="{EA67B5B4-3A24-436E-B663-1B2EBFF8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3">
            <a:extLst>
              <a:ext uri="{FF2B5EF4-FFF2-40B4-BE49-F238E27FC236}">
                <a16:creationId xmlns:a16="http://schemas.microsoft.com/office/drawing/2014/main" id="{987FDF89-C993-41F4-A1B8-DBAFF1600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11">
            <a:extLst>
              <a:ext uri="{FF2B5EF4-FFF2-40B4-BE49-F238E27FC236}">
                <a16:creationId xmlns:a16="http://schemas.microsoft.com/office/drawing/2014/main" id="{64E585EA-75FD-4025-8270-F66A58A15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Azure </a:t>
            </a:r>
            <a:r>
              <a:rPr lang="en-US" err="1">
                <a:solidFill>
                  <a:srgbClr val="FFFFFF"/>
                </a:solidFill>
              </a:rPr>
              <a:t>SignalR</a:t>
            </a:r>
            <a:r>
              <a:rPr lang="en-US">
                <a:solidFill>
                  <a:srgbClr val="FFFFFF"/>
                </a:solidFill>
                <a:cs typeface="Calibri Light"/>
              </a:rPr>
              <a:t> 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2022601"/>
            <a:ext cx="10515598" cy="41543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32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3200">
                <a:solidFill>
                  <a:srgbClr val="FFFFFF"/>
                </a:solidFill>
                <a:cs typeface="Calibri"/>
              </a:rPr>
              <a:t>`Because </a:t>
            </a:r>
            <a:r>
              <a:rPr lang="en-US" sz="3200" err="1">
                <a:solidFill>
                  <a:srgbClr val="FFFFFF"/>
                </a:solidFill>
                <a:cs typeface="Calibri"/>
              </a:rPr>
              <a:t>SignalR</a:t>
            </a:r>
            <a:r>
              <a:rPr lang="en-US" sz="3200">
                <a:solidFill>
                  <a:srgbClr val="FFFFFF"/>
                </a:solidFill>
                <a:cs typeface="Calibri"/>
              </a:rPr>
              <a:t> Service is a fully managed service, you can roll it out in a </a:t>
            </a:r>
            <a:r>
              <a:rPr lang="en-US" sz="3200" err="1">
                <a:solidFill>
                  <a:srgbClr val="FFFFFF"/>
                </a:solidFill>
                <a:cs typeface="Calibri"/>
              </a:rPr>
              <a:t>multiserver</a:t>
            </a:r>
            <a:r>
              <a:rPr lang="en-US" sz="3200">
                <a:solidFill>
                  <a:srgbClr val="FFFFFF"/>
                </a:solidFill>
                <a:cs typeface="Calibri"/>
              </a:rPr>
              <a:t> environment without worrying about hosting, scalability, load balancing, or authentication.`</a:t>
            </a:r>
            <a:endParaRPr lang="en-US">
              <a:cs typeface="Calibri"/>
            </a:endParaRPr>
          </a:p>
          <a:p>
            <a:endParaRPr lang="en-US" sz="320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0409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Azure </a:t>
            </a:r>
            <a:r>
              <a:rPr lang="en-US" err="1"/>
              <a:t>SignalR</a:t>
            </a:r>
            <a:r>
              <a:rPr lang="en-US"/>
              <a:t> Service</a:t>
            </a:r>
          </a:p>
        </p:txBody>
      </p:sp>
      <p:pic>
        <p:nvPicPr>
          <p:cNvPr id="4" name="Afbeelding 4">
            <a:extLst>
              <a:ext uri="{FF2B5EF4-FFF2-40B4-BE49-F238E27FC236}">
                <a16:creationId xmlns:a16="http://schemas.microsoft.com/office/drawing/2014/main" id="{5C408C54-CC41-4835-BF58-1D953BE893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57625" y="1896269"/>
            <a:ext cx="447675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65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ASP.NET Core 2.1 </a:t>
            </a:r>
            <a:r>
              <a:rPr lang="en-US" err="1"/>
              <a:t>SignalR</a:t>
            </a:r>
            <a:br>
              <a:rPr lang="en-US"/>
            </a:br>
            <a:r>
              <a:rPr lang="en-US"/>
              <a:t>Azure </a:t>
            </a:r>
            <a:r>
              <a:rPr lang="en-US" err="1"/>
              <a:t>SignalR</a:t>
            </a:r>
            <a:r>
              <a:rPr lang="en-US"/>
              <a:t> Service</a:t>
            </a:r>
            <a:endParaRPr lang="en-US"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r>
              <a:rPr lang="en-US" sz="2400">
                <a:cs typeface="Calibri"/>
              </a:rPr>
              <a:t>{ Demo }</a:t>
            </a:r>
            <a:endParaRPr lang="nl-NL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82888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ASP.NET Core 2.1 </a:t>
            </a:r>
            <a:r>
              <a:rPr lang="en-US" err="1"/>
              <a:t>SignalR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5099EB6-38D1-470A-84BB-A1BA740EF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err="1">
                <a:cs typeface="Calibri"/>
              </a:rPr>
              <a:t>ASP.Net</a:t>
            </a:r>
            <a:r>
              <a:rPr lang="en-US" b="0">
                <a:cs typeface="Calibri"/>
              </a:rPr>
              <a:t> Core 2.1 App</a:t>
            </a:r>
            <a:endParaRPr lang="nl-NL" b="0"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AutoNum type="arabicPeriod"/>
            </a:pPr>
            <a:r>
              <a:rPr lang="en-US" sz="1400">
                <a:latin typeface="Consolas"/>
                <a:cs typeface="Calibri"/>
              </a:rPr>
              <a:t>Create solution</a:t>
            </a:r>
            <a:endParaRPr lang="nl-NL"/>
          </a:p>
          <a:p>
            <a:pPr marL="342900" indent="-342900">
              <a:buAutoNum type="arabicPeriod"/>
            </a:pPr>
            <a:r>
              <a:rPr lang="en-US" sz="1400" err="1">
                <a:latin typeface="Consolas"/>
                <a:cs typeface="Calibri"/>
              </a:rPr>
              <a:t>services.AddSignalR</a:t>
            </a:r>
            <a:r>
              <a:rPr lang="en-US" sz="1400">
                <a:latin typeface="Consolas"/>
                <a:cs typeface="Calibri"/>
              </a:rPr>
              <a:t>().</a:t>
            </a:r>
            <a:r>
              <a:rPr lang="en-US" sz="1400" err="1">
                <a:latin typeface="Consolas"/>
                <a:cs typeface="Calibri"/>
              </a:rPr>
              <a:t>AddAzureSignalR</a:t>
            </a:r>
            <a:r>
              <a:rPr lang="en-US" sz="1400">
                <a:latin typeface="Consolas"/>
                <a:cs typeface="Calibri"/>
              </a:rPr>
              <a:t>();</a:t>
            </a:r>
          </a:p>
          <a:p>
            <a:pPr marL="342900" indent="-342900">
              <a:buAutoNum type="arabicPeriod"/>
            </a:pPr>
            <a:r>
              <a:rPr lang="en-US" sz="1400" err="1">
                <a:latin typeface="Consolas"/>
                <a:cs typeface="Calibri"/>
              </a:rPr>
              <a:t>app.UseFileServer</a:t>
            </a:r>
            <a:r>
              <a:rPr lang="en-US" sz="1400">
                <a:latin typeface="Consolas"/>
                <a:cs typeface="Calibri"/>
              </a:rPr>
              <a:t>(); //for hosting angular in </a:t>
            </a:r>
            <a:r>
              <a:rPr lang="en-US" sz="1400" err="1">
                <a:latin typeface="Consolas"/>
                <a:cs typeface="Calibri"/>
              </a:rPr>
              <a:t>wwwroot</a:t>
            </a:r>
            <a:endParaRPr lang="en-US" sz="1400">
              <a:latin typeface="Consolas"/>
              <a:cs typeface="Calibri"/>
            </a:endParaRPr>
          </a:p>
          <a:p>
            <a:pPr marL="342900" indent="-342900">
              <a:buAutoNum type="arabicPeriod"/>
            </a:pPr>
            <a:r>
              <a:rPr lang="en-US" sz="1400" err="1">
                <a:latin typeface="Consolas"/>
                <a:cs typeface="Calibri"/>
              </a:rPr>
              <a:t>app.UseAzureSignalR</a:t>
            </a:r>
            <a:r>
              <a:rPr lang="en-US" sz="1400">
                <a:latin typeface="Consolas"/>
                <a:cs typeface="Calibri"/>
              </a:rPr>
              <a:t>(routes=&gt; { </a:t>
            </a:r>
            <a:r>
              <a:rPr lang="en-US" sz="1400" err="1">
                <a:latin typeface="Consolas"/>
                <a:cs typeface="Calibri"/>
              </a:rPr>
              <a:t>routes.MapHub</a:t>
            </a:r>
            <a:r>
              <a:rPr lang="en-US" sz="1400">
                <a:latin typeface="Consolas"/>
                <a:cs typeface="Calibri"/>
              </a:rPr>
              <a:t>&lt;</a:t>
            </a:r>
            <a:r>
              <a:rPr lang="en-US" sz="1400" err="1">
                <a:latin typeface="Consolas"/>
                <a:cs typeface="Calibri"/>
              </a:rPr>
              <a:t>HubClass:Hub</a:t>
            </a:r>
            <a:r>
              <a:rPr lang="en-US" sz="1400">
                <a:latin typeface="Consolas"/>
                <a:cs typeface="Calibri"/>
              </a:rPr>
              <a:t>&gt;("/</a:t>
            </a:r>
            <a:r>
              <a:rPr lang="en-US" sz="1400" err="1">
                <a:latin typeface="Consolas"/>
                <a:cs typeface="Calibri"/>
              </a:rPr>
              <a:t>routeToHub</a:t>
            </a:r>
            <a:r>
              <a:rPr lang="en-US" sz="1400">
                <a:latin typeface="Consolas"/>
                <a:cs typeface="Calibri"/>
              </a:rPr>
              <a:t>"); });</a:t>
            </a:r>
          </a:p>
          <a:p>
            <a:pPr marL="342900" indent="-342900">
              <a:buAutoNum type="arabicPeriod"/>
            </a:pPr>
            <a:r>
              <a:rPr lang="en-US" sz="1400">
                <a:latin typeface="Consolas"/>
                <a:cs typeface="Calibri"/>
              </a:rPr>
              <a:t>Create </a:t>
            </a:r>
            <a:r>
              <a:rPr lang="en-US" sz="1400" err="1">
                <a:latin typeface="Consolas"/>
                <a:cs typeface="Calibri"/>
              </a:rPr>
              <a:t>HubClass</a:t>
            </a:r>
            <a:r>
              <a:rPr lang="en-US" sz="1400">
                <a:latin typeface="Consolas"/>
                <a:cs typeface="Calibri"/>
              </a:rPr>
              <a:t>: Hub</a:t>
            </a:r>
          </a:p>
          <a:p>
            <a:pPr marL="342900" indent="-342900">
              <a:buAutoNum type="arabicPeriod"/>
            </a:pPr>
            <a:r>
              <a:rPr lang="en-US" sz="1400">
                <a:latin typeface="Consolas"/>
                <a:cs typeface="Calibri"/>
              </a:rPr>
              <a:t>Add Methods to </a:t>
            </a:r>
            <a:r>
              <a:rPr lang="en-US" sz="1400" err="1">
                <a:latin typeface="Consolas"/>
                <a:cs typeface="Calibri"/>
              </a:rPr>
              <a:t>HubClass</a:t>
            </a:r>
            <a:endParaRPr lang="en-US" sz="1400">
              <a:latin typeface="Consolas"/>
              <a:cs typeface="Calibri"/>
            </a:endParaRPr>
          </a:p>
          <a:p>
            <a:pPr marL="0" indent="0">
              <a:buNone/>
            </a:pPr>
            <a:endParaRPr lang="en-US" sz="1400">
              <a:latin typeface="Consolas"/>
              <a:cs typeface="Calibri"/>
            </a:endParaRP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BF219FB-BAB2-47C9-8F35-F411F86A55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b="0" err="1">
                <a:cs typeface="Calibri"/>
              </a:rPr>
              <a:t>Angular</a:t>
            </a:r>
            <a:r>
              <a:rPr lang="nl-NL" b="0">
                <a:cs typeface="Calibri"/>
              </a:rPr>
              <a:t> app</a:t>
            </a:r>
            <a:endParaRPr lang="nl-NL">
              <a:cs typeface="Calibri"/>
            </a:endParaRP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EE50EBF-76A5-41AD-9C0F-CB75DF679B6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AutoNum type="arabicPeriod"/>
            </a:pPr>
            <a:r>
              <a:rPr lang="en-US" sz="1400">
                <a:latin typeface="Consolas"/>
                <a:cs typeface="Calibri"/>
              </a:rPr>
              <a:t>Create app with cli: "ng new </a:t>
            </a:r>
            <a:r>
              <a:rPr lang="en-US" sz="1400" err="1">
                <a:latin typeface="Consolas"/>
                <a:cs typeface="Calibri"/>
              </a:rPr>
              <a:t>appname</a:t>
            </a:r>
            <a:r>
              <a:rPr lang="en-US" sz="1400">
                <a:latin typeface="Consolas"/>
                <a:cs typeface="Calibri"/>
              </a:rPr>
              <a:t>"</a:t>
            </a:r>
            <a:endParaRPr lang="nl-NL"/>
          </a:p>
          <a:p>
            <a:pPr marL="342900" indent="-342900">
              <a:buAutoNum type="arabicPeriod"/>
            </a:pPr>
            <a:r>
              <a:rPr lang="en-US" sz="1400" err="1">
                <a:latin typeface="Consolas"/>
                <a:cs typeface="Calibri"/>
              </a:rPr>
              <a:t>npm</a:t>
            </a:r>
            <a:r>
              <a:rPr lang="en-US" sz="1400">
                <a:latin typeface="Consolas"/>
                <a:cs typeface="Calibri"/>
              </a:rPr>
              <a:t> install @</a:t>
            </a:r>
            <a:r>
              <a:rPr lang="en-US" sz="1400" err="1">
                <a:latin typeface="Consolas"/>
                <a:cs typeface="Calibri"/>
              </a:rPr>
              <a:t>aspnet</a:t>
            </a:r>
            <a:r>
              <a:rPr lang="en-US" sz="1400">
                <a:latin typeface="Consolas"/>
                <a:cs typeface="Calibri"/>
              </a:rPr>
              <a:t>/</a:t>
            </a:r>
            <a:r>
              <a:rPr lang="en-US" sz="1400" err="1">
                <a:latin typeface="Consolas"/>
                <a:cs typeface="Calibri"/>
              </a:rPr>
              <a:t>signalr</a:t>
            </a:r>
            <a:endParaRPr lang="en-US" sz="1400">
              <a:latin typeface="Consolas"/>
              <a:cs typeface="Calibri"/>
            </a:endParaRPr>
          </a:p>
          <a:p>
            <a:pPr marL="342900" indent="-342900">
              <a:buAutoNum type="arabicPeriod"/>
            </a:pPr>
            <a:r>
              <a:rPr lang="en-US" sz="1400">
                <a:latin typeface="Consolas"/>
                <a:cs typeface="Calibri"/>
              </a:rPr>
              <a:t>let </a:t>
            </a:r>
            <a:r>
              <a:rPr lang="en-US" sz="1400" err="1">
                <a:latin typeface="Consolas"/>
                <a:cs typeface="Calibri"/>
              </a:rPr>
              <a:t>hubConn</a:t>
            </a:r>
            <a:r>
              <a:rPr lang="en-US" sz="1400">
                <a:latin typeface="Consolas"/>
                <a:cs typeface="Calibri"/>
              </a:rPr>
              <a:t> = new </a:t>
            </a:r>
            <a:r>
              <a:rPr lang="en-US" sz="1400" err="1">
                <a:latin typeface="Consolas"/>
                <a:cs typeface="Calibri"/>
              </a:rPr>
              <a:t>HubConnectionBuilder</a:t>
            </a:r>
            <a:r>
              <a:rPr lang="en-US" sz="1400">
                <a:latin typeface="Consolas"/>
                <a:cs typeface="Calibri"/>
              </a:rPr>
              <a:t>().</a:t>
            </a:r>
            <a:r>
              <a:rPr lang="en-US" sz="1400" err="1">
                <a:latin typeface="Consolas"/>
                <a:cs typeface="Calibri"/>
              </a:rPr>
              <a:t>withUrl</a:t>
            </a:r>
            <a:r>
              <a:rPr lang="en-US" sz="1400">
                <a:latin typeface="Consolas"/>
                <a:cs typeface="Calibri"/>
              </a:rPr>
              <a:t>("/</a:t>
            </a:r>
            <a:r>
              <a:rPr lang="en-US" sz="1400" err="1">
                <a:latin typeface="Consolas"/>
                <a:cs typeface="Calibri"/>
              </a:rPr>
              <a:t>routeToHub</a:t>
            </a:r>
            <a:r>
              <a:rPr lang="en-US" sz="1400">
                <a:latin typeface="Consolas"/>
                <a:cs typeface="Calibri"/>
              </a:rPr>
              <a:t>").build();</a:t>
            </a:r>
          </a:p>
          <a:p>
            <a:pPr marL="342900" indent="-342900">
              <a:buAutoNum type="arabicPeriod"/>
            </a:pPr>
            <a:r>
              <a:rPr lang="en-US" sz="1400" err="1">
                <a:latin typeface="Consolas"/>
                <a:cs typeface="Calibri"/>
              </a:rPr>
              <a:t>hubConn.start</a:t>
            </a:r>
            <a:r>
              <a:rPr lang="en-US" sz="1400">
                <a:latin typeface="Consolas"/>
                <a:cs typeface="Calibri"/>
              </a:rPr>
              <a:t>();</a:t>
            </a:r>
          </a:p>
          <a:p>
            <a:pPr marL="342900" indent="-342900">
              <a:buAutoNum type="arabicPeriod"/>
            </a:pPr>
            <a:r>
              <a:rPr lang="en-US" sz="1400" err="1">
                <a:latin typeface="Consolas"/>
                <a:cs typeface="Calibri"/>
              </a:rPr>
              <a:t>hubConn.on</a:t>
            </a:r>
            <a:r>
              <a:rPr lang="en-US" sz="1400">
                <a:latin typeface="Consolas"/>
                <a:cs typeface="Calibri"/>
              </a:rPr>
              <a:t>("</a:t>
            </a:r>
            <a:r>
              <a:rPr lang="en-US" sz="1400" err="1">
                <a:latin typeface="Consolas"/>
                <a:cs typeface="Calibri"/>
              </a:rPr>
              <a:t>sendmessage</a:t>
            </a:r>
            <a:r>
              <a:rPr lang="en-US" sz="1400">
                <a:latin typeface="Consolas"/>
                <a:cs typeface="Calibri"/>
              </a:rPr>
              <a:t>", (person: string, message: string) =&gt; { });</a:t>
            </a:r>
          </a:p>
          <a:p>
            <a:pPr marL="342900" indent="-342900">
              <a:buAutoNum type="arabicPeriod"/>
            </a:pPr>
            <a:r>
              <a:rPr lang="en-US" sz="1400" err="1">
                <a:latin typeface="Consolas"/>
                <a:cs typeface="Calibri"/>
              </a:rPr>
              <a:t>hubConn.send</a:t>
            </a:r>
            <a:r>
              <a:rPr lang="en-US" sz="1400">
                <a:latin typeface="Consolas"/>
                <a:cs typeface="Calibri"/>
              </a:rPr>
              <a:t>("</a:t>
            </a:r>
            <a:r>
              <a:rPr lang="en-US" sz="1400" err="1">
                <a:latin typeface="Consolas"/>
                <a:cs typeface="Calibri"/>
              </a:rPr>
              <a:t>methodInHub</a:t>
            </a:r>
            <a:r>
              <a:rPr lang="en-US" sz="1400">
                <a:latin typeface="Consolas"/>
                <a:cs typeface="Calibri"/>
              </a:rPr>
              <a:t>", "param1", "p2"…);</a:t>
            </a:r>
          </a:p>
          <a:p>
            <a:pPr marL="0" indent="0">
              <a:buNone/>
            </a:pPr>
            <a:endParaRPr lang="nl-NL" sz="1400">
              <a:latin typeface="Consolas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4998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Azure </a:t>
            </a:r>
            <a:r>
              <a:rPr lang="en-US" err="1"/>
              <a:t>SignalR</a:t>
            </a:r>
            <a:r>
              <a:rPr lang="en-US"/>
              <a:t> Service</a:t>
            </a:r>
            <a:r>
              <a:rPr lang="en-US">
                <a:cs typeface="Calibri Light"/>
              </a:rPr>
              <a:t> - Preview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cs typeface="Calibri"/>
              </a:rPr>
              <a:t>Current regions: West Europe, Southeast </a:t>
            </a:r>
            <a:r>
              <a:rPr lang="en-US" err="1">
                <a:cs typeface="Calibri"/>
              </a:rPr>
              <a:t>Azia</a:t>
            </a:r>
            <a:r>
              <a:rPr lang="en-US">
                <a:cs typeface="Calibri"/>
              </a:rPr>
              <a:t>, East US, West US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Dev/Test: Free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>
              <a:buNone/>
            </a:pPr>
            <a:endParaRPr lang="en-US">
              <a:cs typeface="Calibri"/>
            </a:endParaRPr>
          </a:p>
        </p:txBody>
      </p:sp>
      <p:pic>
        <p:nvPicPr>
          <p:cNvPr id="6" name="Afbeelding 6" descr="Afbeelding met schermafbeelding&#10;&#10;Beschrijving is gegenereerd met zeer hoge betrouwbaarheid">
            <a:extLst>
              <a:ext uri="{FF2B5EF4-FFF2-40B4-BE49-F238E27FC236}">
                <a16:creationId xmlns:a16="http://schemas.microsoft.com/office/drawing/2014/main" id="{C9ABE934-0327-48E6-AD0F-D1A0F7383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88352"/>
            <a:ext cx="8220075" cy="308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800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10315-DD01-436F-8DE4-9B66363C9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Azure </a:t>
            </a:r>
            <a:r>
              <a:rPr lang="en-US" err="1">
                <a:cs typeface="Calibri Light"/>
              </a:rPr>
              <a:t>SignalR</a:t>
            </a:r>
            <a:r>
              <a:rPr lang="en-US">
                <a:cs typeface="Calibri Light"/>
              </a:rPr>
              <a:t> Service + Azure Functions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9F965D3-CE9F-4DF1-8B45-3F6B8A498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nl-NL" err="1"/>
              <a:t>Supported</a:t>
            </a:r>
            <a:r>
              <a:rPr lang="nl-NL"/>
              <a:t> </a:t>
            </a:r>
            <a:r>
              <a:rPr lang="nl-NL" err="1"/>
              <a:t>scenarios</a:t>
            </a:r>
          </a:p>
          <a:p>
            <a:pPr>
              <a:buFont typeface="Arial"/>
            </a:pPr>
            <a:r>
              <a:rPr lang="nl-NL" sz="1400" err="1">
                <a:cs typeface="Calibri"/>
              </a:rPr>
              <a:t>Allow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clients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to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serverlessly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connect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to</a:t>
            </a:r>
            <a:r>
              <a:rPr lang="nl-NL" sz="1400">
                <a:cs typeface="Calibri"/>
              </a:rPr>
              <a:t> a </a:t>
            </a:r>
            <a:r>
              <a:rPr lang="nl-NL" sz="1400" err="1">
                <a:cs typeface="Calibri"/>
              </a:rPr>
              <a:t>SignalR</a:t>
            </a:r>
            <a:r>
              <a:rPr lang="nl-NL" sz="1400">
                <a:cs typeface="Calibri"/>
              </a:rPr>
              <a:t> Service hub without </a:t>
            </a:r>
            <a:r>
              <a:rPr lang="nl-NL" sz="1400" err="1">
                <a:cs typeface="Calibri"/>
              </a:rPr>
              <a:t>requiring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an</a:t>
            </a:r>
            <a:r>
              <a:rPr lang="nl-NL" sz="1400">
                <a:cs typeface="Calibri"/>
              </a:rPr>
              <a:t> ASP.NET </a:t>
            </a:r>
            <a:r>
              <a:rPr lang="nl-NL" sz="1400" err="1">
                <a:cs typeface="Calibri"/>
              </a:rPr>
              <a:t>Core</a:t>
            </a:r>
            <a:r>
              <a:rPr lang="nl-NL" sz="1400">
                <a:cs typeface="Calibri"/>
              </a:rPr>
              <a:t> backend</a:t>
            </a:r>
          </a:p>
          <a:p>
            <a:pPr>
              <a:buFont typeface="Arial"/>
            </a:pPr>
            <a:r>
              <a:rPr lang="nl-NL" sz="1400" err="1">
                <a:cs typeface="Calibri"/>
              </a:rPr>
              <a:t>Use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Azure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Functions</a:t>
            </a:r>
            <a:r>
              <a:rPr lang="nl-NL" sz="1400">
                <a:cs typeface="Calibri"/>
              </a:rPr>
              <a:t> (</a:t>
            </a:r>
            <a:r>
              <a:rPr lang="nl-NL" sz="1400" err="1">
                <a:cs typeface="Calibri"/>
              </a:rPr>
              <a:t>any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language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supported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by</a:t>
            </a:r>
            <a:r>
              <a:rPr lang="nl-NL" sz="1400">
                <a:cs typeface="Calibri"/>
              </a:rPr>
              <a:t> V2) </a:t>
            </a:r>
            <a:r>
              <a:rPr lang="nl-NL" sz="1400" err="1">
                <a:cs typeface="Calibri"/>
              </a:rPr>
              <a:t>to</a:t>
            </a:r>
            <a:r>
              <a:rPr lang="nl-NL" sz="1400">
                <a:cs typeface="Calibri"/>
              </a:rPr>
              <a:t> broadcast </a:t>
            </a:r>
            <a:r>
              <a:rPr lang="nl-NL" sz="1400" err="1">
                <a:cs typeface="Calibri"/>
              </a:rPr>
              <a:t>messages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to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all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clients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connected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to</a:t>
            </a:r>
            <a:r>
              <a:rPr lang="nl-NL" sz="1400">
                <a:cs typeface="Calibri"/>
              </a:rPr>
              <a:t> a </a:t>
            </a:r>
            <a:r>
              <a:rPr lang="nl-NL" sz="1400" err="1">
                <a:cs typeface="Calibri"/>
              </a:rPr>
              <a:t>SignalR</a:t>
            </a:r>
            <a:r>
              <a:rPr lang="nl-NL" sz="1400">
                <a:cs typeface="Calibri"/>
              </a:rPr>
              <a:t> Service hub</a:t>
            </a:r>
          </a:p>
          <a:p>
            <a:pPr>
              <a:buFont typeface="Arial"/>
            </a:pPr>
            <a:r>
              <a:rPr lang="nl-NL" sz="1400" err="1">
                <a:cs typeface="Calibri"/>
              </a:rPr>
              <a:t>Example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scenarios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include</a:t>
            </a:r>
            <a:r>
              <a:rPr lang="nl-NL" sz="1400">
                <a:cs typeface="Calibri"/>
              </a:rPr>
              <a:t>: broadcast </a:t>
            </a:r>
            <a:r>
              <a:rPr lang="nl-NL" sz="1400" err="1">
                <a:cs typeface="Calibri"/>
              </a:rPr>
              <a:t>messages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to</a:t>
            </a:r>
            <a:r>
              <a:rPr lang="nl-NL" sz="1400">
                <a:cs typeface="Calibri"/>
              </a:rPr>
              <a:t> a </a:t>
            </a:r>
            <a:r>
              <a:rPr lang="nl-NL" sz="1400" err="1">
                <a:cs typeface="Calibri"/>
              </a:rPr>
              <a:t>SignalR</a:t>
            </a:r>
            <a:r>
              <a:rPr lang="nl-NL" sz="1400">
                <a:cs typeface="Calibri"/>
              </a:rPr>
              <a:t> Service hub on HTTP </a:t>
            </a:r>
            <a:r>
              <a:rPr lang="nl-NL" sz="1400" err="1">
                <a:cs typeface="Calibri"/>
              </a:rPr>
              <a:t>requests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and</a:t>
            </a:r>
            <a:r>
              <a:rPr lang="nl-NL" sz="1400">
                <a:cs typeface="Calibri"/>
              </a:rPr>
              <a:t> events </a:t>
            </a:r>
            <a:r>
              <a:rPr lang="nl-NL" sz="1400" err="1">
                <a:cs typeface="Calibri"/>
              </a:rPr>
              <a:t>from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Cosmos</a:t>
            </a:r>
            <a:r>
              <a:rPr lang="nl-NL" sz="1400">
                <a:cs typeface="Calibri"/>
              </a:rPr>
              <a:t> DB change feed, Event Hub, Event </a:t>
            </a:r>
            <a:r>
              <a:rPr lang="nl-NL" sz="1400" err="1">
                <a:cs typeface="Calibri"/>
              </a:rPr>
              <a:t>Grid</a:t>
            </a:r>
            <a:r>
              <a:rPr lang="nl-NL" sz="1400">
                <a:cs typeface="Calibri"/>
              </a:rPr>
              <a:t>, </a:t>
            </a:r>
            <a:r>
              <a:rPr lang="nl-NL" sz="1400" err="1">
                <a:cs typeface="Calibri"/>
              </a:rPr>
              <a:t>etc</a:t>
            </a:r>
            <a:endParaRPr lang="nl-NL" sz="1400" err="1"/>
          </a:p>
          <a:p>
            <a:pPr marL="0" indent="0">
              <a:buNone/>
            </a:pPr>
            <a:endParaRPr lang="nl-NL" sz="1400">
              <a:cs typeface="Calibri"/>
            </a:endParaRPr>
          </a:p>
          <a:p>
            <a:pPr>
              <a:buNone/>
            </a:pPr>
            <a:r>
              <a:rPr lang="nl-NL" err="1"/>
              <a:t>Current</a:t>
            </a:r>
            <a:r>
              <a:rPr lang="nl-NL"/>
              <a:t> </a:t>
            </a:r>
            <a:r>
              <a:rPr lang="nl-NL" err="1"/>
              <a:t>limitations</a:t>
            </a:r>
            <a:endParaRPr lang="nl-NL" err="1">
              <a:cs typeface="Calibri"/>
            </a:endParaRPr>
          </a:p>
          <a:p>
            <a:pPr>
              <a:buFont typeface="Arial"/>
              <a:buChar char="•"/>
            </a:pPr>
            <a:r>
              <a:rPr lang="nl-NL" sz="1400" err="1">
                <a:cs typeface="Calibri"/>
              </a:rPr>
              <a:t>Only</a:t>
            </a:r>
            <a:r>
              <a:rPr lang="nl-NL" sz="1400">
                <a:cs typeface="Calibri"/>
              </a:rPr>
              <a:t> supports </a:t>
            </a:r>
            <a:r>
              <a:rPr lang="nl-NL" sz="1400" err="1">
                <a:cs typeface="Calibri"/>
              </a:rPr>
              <a:t>broadcasting</a:t>
            </a:r>
            <a:r>
              <a:rPr lang="nl-NL" sz="1400">
                <a:cs typeface="Calibri"/>
              </a:rPr>
              <a:t> at </a:t>
            </a:r>
            <a:r>
              <a:rPr lang="nl-NL" sz="1400" err="1">
                <a:cs typeface="Calibri"/>
              </a:rPr>
              <a:t>this</a:t>
            </a:r>
            <a:r>
              <a:rPr lang="nl-NL" sz="1400">
                <a:cs typeface="Calibri"/>
              </a:rPr>
              <a:t> time, </a:t>
            </a:r>
            <a:r>
              <a:rPr lang="nl-NL" sz="1400" err="1">
                <a:cs typeface="Calibri"/>
              </a:rPr>
              <a:t>cannot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invoke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methods</a:t>
            </a:r>
            <a:r>
              <a:rPr lang="nl-NL" sz="1400">
                <a:cs typeface="Calibri"/>
              </a:rPr>
              <a:t> on a subset of </a:t>
            </a:r>
            <a:r>
              <a:rPr lang="nl-NL" sz="1400" err="1">
                <a:cs typeface="Calibri"/>
              </a:rPr>
              <a:t>connections</a:t>
            </a:r>
            <a:r>
              <a:rPr lang="nl-NL" sz="1400">
                <a:cs typeface="Calibri"/>
              </a:rPr>
              <a:t>, users, or </a:t>
            </a:r>
            <a:r>
              <a:rPr lang="nl-NL" sz="1400" err="1">
                <a:cs typeface="Calibri"/>
              </a:rPr>
              <a:t>groups</a:t>
            </a:r>
          </a:p>
          <a:p>
            <a:pPr>
              <a:buFont typeface="Arial"/>
              <a:buChar char="•"/>
            </a:pPr>
            <a:r>
              <a:rPr lang="nl-NL" sz="1400" err="1">
                <a:cs typeface="Calibri"/>
              </a:rPr>
              <a:t>Functions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cannot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be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triggered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by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client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invocation</a:t>
            </a:r>
            <a:r>
              <a:rPr lang="nl-NL" sz="1400">
                <a:cs typeface="Calibri"/>
              </a:rPr>
              <a:t> of server </a:t>
            </a:r>
            <a:r>
              <a:rPr lang="nl-NL" sz="1400" err="1">
                <a:cs typeface="Calibri"/>
              </a:rPr>
              <a:t>methods</a:t>
            </a:r>
            <a:r>
              <a:rPr lang="nl-NL" sz="1400">
                <a:cs typeface="Calibri"/>
              </a:rPr>
              <a:t> (</a:t>
            </a:r>
            <a:r>
              <a:rPr lang="nl-NL" sz="1400" err="1">
                <a:cs typeface="Calibri"/>
              </a:rPr>
              <a:t>clients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need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to</a:t>
            </a:r>
            <a:r>
              <a:rPr lang="nl-NL" sz="1400">
                <a:cs typeface="Calibri"/>
              </a:rPr>
              <a:t> call </a:t>
            </a:r>
            <a:r>
              <a:rPr lang="nl-NL" sz="1400" err="1">
                <a:cs typeface="Calibri"/>
              </a:rPr>
              <a:t>an</a:t>
            </a:r>
            <a:r>
              <a:rPr lang="nl-NL" sz="1400">
                <a:cs typeface="Calibri"/>
              </a:rPr>
              <a:t> HTTP </a:t>
            </a:r>
            <a:r>
              <a:rPr lang="nl-NL" sz="1400" err="1">
                <a:cs typeface="Calibri"/>
              </a:rPr>
              <a:t>endpoint</a:t>
            </a:r>
            <a:r>
              <a:rPr lang="nl-NL" sz="1400">
                <a:cs typeface="Calibri"/>
              </a:rPr>
              <a:t> or post </a:t>
            </a:r>
            <a:r>
              <a:rPr lang="nl-NL" sz="1400" err="1">
                <a:cs typeface="Calibri"/>
              </a:rPr>
              <a:t>messages</a:t>
            </a:r>
            <a:r>
              <a:rPr lang="nl-NL" sz="1400">
                <a:cs typeface="Calibri"/>
              </a:rPr>
              <a:t> </a:t>
            </a:r>
            <a:r>
              <a:rPr lang="nl-NL" sz="1400" err="1">
                <a:cs typeface="Calibri"/>
              </a:rPr>
              <a:t>to</a:t>
            </a:r>
            <a:r>
              <a:rPr lang="nl-NL" sz="1400">
                <a:cs typeface="Calibri"/>
              </a:rPr>
              <a:t> an Event </a:t>
            </a:r>
            <a:r>
              <a:rPr lang="nl-NL" sz="1400" err="1">
                <a:cs typeface="Calibri"/>
              </a:rPr>
              <a:t>Grid</a:t>
            </a:r>
            <a:r>
              <a:rPr lang="nl-NL" sz="1400">
                <a:cs typeface="Calibri"/>
              </a:rPr>
              <a:t>, </a:t>
            </a:r>
            <a:r>
              <a:rPr lang="nl-NL" sz="1400" err="1">
                <a:cs typeface="Calibri"/>
              </a:rPr>
              <a:t>etc</a:t>
            </a:r>
            <a:r>
              <a:rPr lang="nl-NL" sz="1400">
                <a:cs typeface="Calibri"/>
              </a:rPr>
              <a:t>, </a:t>
            </a:r>
            <a:r>
              <a:rPr lang="nl-NL" sz="1400" err="1">
                <a:cs typeface="Calibri"/>
              </a:rPr>
              <a:t>to</a:t>
            </a:r>
            <a:r>
              <a:rPr lang="nl-NL" sz="1400">
                <a:cs typeface="Calibri"/>
              </a:rPr>
              <a:t> trigger a </a:t>
            </a:r>
            <a:r>
              <a:rPr lang="nl-NL" sz="1400" err="1">
                <a:cs typeface="Calibri"/>
              </a:rPr>
              <a:t>function</a:t>
            </a:r>
            <a:r>
              <a:rPr lang="nl-NL" sz="1400">
                <a:cs typeface="Calibri"/>
              </a:rPr>
              <a:t>)</a:t>
            </a:r>
            <a:endParaRPr lang="nl-NL" sz="1400"/>
          </a:p>
          <a:p>
            <a:pPr marL="0" indent="0">
              <a:buNone/>
            </a:pPr>
            <a:endParaRPr lang="nl-NL">
              <a:cs typeface="Calibri"/>
            </a:endParaRPr>
          </a:p>
          <a:p>
            <a:pPr marL="0" indent="0">
              <a:buNone/>
            </a:pPr>
            <a:r>
              <a:rPr lang="nl-NL" sz="1200">
                <a:cs typeface="Calibri"/>
              </a:rPr>
              <a:t>GitHub: </a:t>
            </a:r>
            <a:r>
              <a:rPr lang="nl-NL" sz="1200">
                <a:hlinkClick r:id="rId2"/>
              </a:rPr>
              <a:t>anthonychu</a:t>
            </a:r>
            <a:r>
              <a:rPr lang="nl-NL" sz="1200"/>
              <a:t>/</a:t>
            </a:r>
            <a:r>
              <a:rPr lang="nl-NL" sz="1200" b="1">
                <a:hlinkClick r:id="rId3"/>
              </a:rPr>
              <a:t>AzureAdvocates.WebJobs.Extensions.SignalRService</a:t>
            </a:r>
            <a:endParaRPr lang="nl-NL" sz="1200"/>
          </a:p>
        </p:txBody>
      </p:sp>
    </p:spTree>
    <p:extLst>
      <p:ext uri="{BB962C8B-B14F-4D97-AF65-F5344CB8AC3E}">
        <p14:creationId xmlns:p14="http://schemas.microsoft.com/office/powerpoint/2010/main" val="17253774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Azure </a:t>
            </a:r>
            <a:r>
              <a:rPr lang="en-US" err="1"/>
              <a:t>SignalR</a:t>
            </a:r>
            <a:r>
              <a:rPr lang="en-US"/>
              <a:t> Service</a:t>
            </a:r>
            <a:r>
              <a:rPr lang="en-US">
                <a:cs typeface="Calibri Light"/>
              </a:rPr>
              <a:t> + Azure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r>
              <a:rPr lang="en-US" sz="2400">
                <a:cs typeface="Calibri"/>
              </a:rPr>
              <a:t>{ Demo }</a:t>
            </a:r>
            <a:endParaRPr lang="nl-NL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7258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3207CC6-EAA1-4BFF-A48A-DECAD8972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B234A3DD-923D-4166-8B19-7DD58990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F6ACA5AC-3C5D-4994-B40F-FC8349E4D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DFF60D-2FC7-4DEB-BC77-DD747A002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1" y="2600324"/>
            <a:ext cx="6405753" cy="3277961"/>
          </a:xfrm>
        </p:spPr>
        <p:txBody>
          <a:bodyPr anchor="t">
            <a:normAutofit/>
          </a:bodyPr>
          <a:lstStyle/>
          <a:p>
            <a:pPr algn="l"/>
            <a:r>
              <a:rPr lang="nl-NL" sz="5400">
                <a:cs typeface="Calibri Light"/>
              </a:rPr>
              <a:t>Azure Media Services</a:t>
            </a:r>
            <a:endParaRPr lang="nl-NL" sz="540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B8E29C-746E-4B44-87D1-D4F6DD8A68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1300450"/>
            <a:ext cx="4167376" cy="1155525"/>
          </a:xfrm>
        </p:spPr>
        <p:txBody>
          <a:bodyPr anchor="b">
            <a:normAutofit/>
          </a:bodyPr>
          <a:lstStyle/>
          <a:p>
            <a:pPr algn="l"/>
            <a:endParaRPr lang="nl-NL" sz="2000"/>
          </a:p>
        </p:txBody>
      </p:sp>
    </p:spTree>
    <p:extLst>
      <p:ext uri="{BB962C8B-B14F-4D97-AF65-F5344CB8AC3E}">
        <p14:creationId xmlns:p14="http://schemas.microsoft.com/office/powerpoint/2010/main" val="3971699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DEE9B0-7912-4365-ACAC-F887271F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>
                <a:cs typeface="Calibri Light"/>
              </a:rPr>
              <a:t>Azure</a:t>
            </a:r>
            <a:r>
              <a:rPr lang="nl-NL">
                <a:cs typeface="Calibri Light"/>
              </a:rPr>
              <a:t> Media Services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091839-F6C1-4479-9E5F-179C5B8F9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>
                <a:cs typeface="Calibri"/>
              </a:rPr>
              <a:t>Supports most </a:t>
            </a:r>
            <a:r>
              <a:rPr lang="nl-NL" err="1">
                <a:cs typeface="Calibri"/>
              </a:rPr>
              <a:t>popular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screens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and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devices</a:t>
            </a:r>
          </a:p>
          <a:p>
            <a:r>
              <a:rPr lang="nl-NL" err="1">
                <a:cs typeface="Calibri"/>
              </a:rPr>
              <a:t>Automatically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chooses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the</a:t>
            </a:r>
            <a:r>
              <a:rPr lang="nl-NL">
                <a:cs typeface="Calibri"/>
              </a:rPr>
              <a:t> best playback format</a:t>
            </a:r>
          </a:p>
          <a:p>
            <a:r>
              <a:rPr lang="nl-NL" err="1">
                <a:cs typeface="Calibri"/>
              </a:rPr>
              <a:t>Easily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integrates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into</a:t>
            </a:r>
            <a:r>
              <a:rPr lang="nl-NL">
                <a:cs typeface="Calibri"/>
              </a:rPr>
              <a:t> web </a:t>
            </a:r>
            <a:r>
              <a:rPr lang="nl-NL" err="1">
                <a:cs typeface="Calibri"/>
              </a:rPr>
              <a:t>and</a:t>
            </a:r>
            <a:r>
              <a:rPr lang="nl-NL">
                <a:cs typeface="Calibri"/>
              </a:rPr>
              <a:t> app </a:t>
            </a:r>
            <a:r>
              <a:rPr lang="nl-NL" err="1">
                <a:cs typeface="Calibri"/>
              </a:rPr>
              <a:t>solutions</a:t>
            </a:r>
          </a:p>
          <a:p>
            <a:r>
              <a:rPr lang="nl-NL">
                <a:cs typeface="Calibri"/>
              </a:rPr>
              <a:t>Lets </a:t>
            </a:r>
            <a:r>
              <a:rPr lang="nl-NL" err="1">
                <a:cs typeface="Calibri"/>
              </a:rPr>
              <a:t>you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use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familiar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JavaScript</a:t>
            </a:r>
            <a:r>
              <a:rPr lang="nl-NL">
                <a:cs typeface="Calibri"/>
              </a:rPr>
              <a:t> API development</a:t>
            </a:r>
          </a:p>
          <a:p>
            <a:r>
              <a:rPr lang="nl-NL" err="1">
                <a:cs typeface="Calibri"/>
              </a:rPr>
              <a:t>Gives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you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integrated</a:t>
            </a:r>
            <a:r>
              <a:rPr lang="nl-NL">
                <a:cs typeface="Calibri"/>
              </a:rPr>
              <a:t> content </a:t>
            </a:r>
            <a:r>
              <a:rPr lang="nl-NL" err="1">
                <a:cs typeface="Calibri"/>
              </a:rPr>
              <a:t>protection</a:t>
            </a:r>
          </a:p>
          <a:p>
            <a:endParaRPr lang="nl-NL">
              <a:cs typeface="Calibri"/>
            </a:endParaRPr>
          </a:p>
          <a:p>
            <a:r>
              <a:rPr lang="nl-NL" err="1">
                <a:cs typeface="Calibri"/>
              </a:rPr>
              <a:t>Integrates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with</a:t>
            </a:r>
            <a:r>
              <a:rPr lang="nl-NL">
                <a:cs typeface="Calibri"/>
              </a:rPr>
              <a:t> CDN</a:t>
            </a:r>
          </a:p>
        </p:txBody>
      </p:sp>
    </p:spTree>
    <p:extLst>
      <p:ext uri="{BB962C8B-B14F-4D97-AF65-F5344CB8AC3E}">
        <p14:creationId xmlns:p14="http://schemas.microsoft.com/office/powerpoint/2010/main" val="12362234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Azure Media Services</a:t>
            </a:r>
            <a:endParaRPr lang="en-US"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pPr marL="0" indent="0">
              <a:buNone/>
            </a:pPr>
            <a:r>
              <a:rPr lang="en-US" sz="2400">
                <a:cs typeface="Calibri"/>
              </a:rPr>
              <a:t>{ Demo }</a:t>
            </a:r>
            <a:endParaRPr lang="nl-NL" sz="2400">
              <a:cs typeface="Calibri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22445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E08B3D-C465-47A9-9C13-4D13428E3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cs typeface="Calibri Light"/>
              </a:rPr>
              <a:t>TIP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533047F-1063-468E-99A4-6C68D9D10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>
                <a:cs typeface="Calibri"/>
                <a:hlinkClick r:id="rId2"/>
              </a:rPr>
              <a:t>Kraken.io</a:t>
            </a:r>
          </a:p>
          <a:p>
            <a:r>
              <a:rPr lang="nl-NL">
                <a:cs typeface="Calibri"/>
                <a:hlinkClick r:id="rId3"/>
              </a:rPr>
              <a:t>Image Optimizer</a:t>
            </a:r>
            <a:r>
              <a:rPr lang="nl-NL">
                <a:cs typeface="Calibri"/>
              </a:rPr>
              <a:t> (VS Tool, </a:t>
            </a:r>
            <a:r>
              <a:rPr lang="nl-NL" err="1">
                <a:cs typeface="Calibri"/>
              </a:rPr>
              <a:t>Mads</a:t>
            </a:r>
            <a:r>
              <a:rPr lang="nl-NL">
                <a:cs typeface="Calibri"/>
              </a:rPr>
              <a:t> </a:t>
            </a:r>
            <a:r>
              <a:rPr lang="nl-NL" err="1">
                <a:cs typeface="Calibri"/>
              </a:rPr>
              <a:t>Kristensen</a:t>
            </a:r>
            <a:r>
              <a:rPr lang="nl-NL"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766312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B74419-D466-49FB-8D9E-05B41A352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cs typeface="Calibri Light"/>
              </a:rPr>
              <a:t>Resources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5BA964-AD8A-497C-A2CB-772D4F288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>
              <a:cs typeface="Calibri"/>
            </a:endParaRPr>
          </a:p>
          <a:p>
            <a:r>
              <a:rPr lang="nl-NL" sz="1800">
                <a:cs typeface="Calibri"/>
                <a:hlinkClick r:id="rId2"/>
              </a:rPr>
              <a:t>https://github.com/oscarvantol/scywawa</a:t>
            </a:r>
            <a:endParaRPr lang="nl-NL" sz="1800">
              <a:cs typeface="Calibri"/>
            </a:endParaRPr>
          </a:p>
          <a:p>
            <a:r>
              <a:rPr lang="nl-NL" sz="1800">
                <a:cs typeface="Calibri"/>
                <a:hlinkClick r:id="rId3"/>
              </a:rPr>
              <a:t>https://github.com/anthonychu/AzureAdvocates.WebJobs.Extensions.SignalRService</a:t>
            </a:r>
            <a:endParaRPr lang="nl-NL" sz="1800">
              <a:cs typeface="Calibri"/>
            </a:endParaRPr>
          </a:p>
          <a:p>
            <a:endParaRPr lang="nl-NL" sz="1800">
              <a:cs typeface="Calibri"/>
            </a:endParaRPr>
          </a:p>
          <a:p>
            <a:r>
              <a:rPr lang="nl-NL" sz="1800">
                <a:cs typeface="Calibri"/>
                <a:hlinkClick r:id="rId4"/>
              </a:rPr>
              <a:t>http://azureinteractives.azurewebsites.net/CloudDesignPatterns/</a:t>
            </a:r>
          </a:p>
          <a:p>
            <a:endParaRPr lang="nl-NL" sz="1800">
              <a:cs typeface="Calibri"/>
            </a:endParaRPr>
          </a:p>
          <a:p>
            <a:endParaRPr lang="nl-NL" sz="1800">
              <a:cs typeface="Calibri"/>
            </a:endParaRPr>
          </a:p>
          <a:p>
            <a:endParaRPr lang="nl-NL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344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957</Words>
  <Application>Microsoft Office PowerPoint</Application>
  <PresentationFormat>Widescreen</PresentationFormat>
  <Paragraphs>254</Paragraphs>
  <Slides>35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Consolas</vt:lpstr>
      <vt:lpstr>Wingdings</vt:lpstr>
      <vt:lpstr>Office Theme</vt:lpstr>
      <vt:lpstr>SUPERCHARGE YOUR WEB APPLICATION WITH AZURE</vt:lpstr>
      <vt:lpstr>Introduction</vt:lpstr>
      <vt:lpstr>Todo list</vt:lpstr>
      <vt:lpstr>Azure Functions</vt:lpstr>
      <vt:lpstr>Features</vt:lpstr>
      <vt:lpstr>Limitations</vt:lpstr>
      <vt:lpstr>Azure Functions</vt:lpstr>
      <vt:lpstr>Durable Functions</vt:lpstr>
      <vt:lpstr>Behind the scenes</vt:lpstr>
      <vt:lpstr>The process</vt:lpstr>
      <vt:lpstr>Patterns</vt:lpstr>
      <vt:lpstr>Durable Functions</vt:lpstr>
      <vt:lpstr>Azure Functions 2.x</vt:lpstr>
      <vt:lpstr>Azure CDN</vt:lpstr>
      <vt:lpstr>Azure CDN</vt:lpstr>
      <vt:lpstr>Azure CDN Propagation</vt:lpstr>
      <vt:lpstr>Azure CDN</vt:lpstr>
      <vt:lpstr>Test results</vt:lpstr>
      <vt:lpstr>Test results</vt:lpstr>
      <vt:lpstr>ASP.NET Core 2.1 SignalR</vt:lpstr>
      <vt:lpstr>ASP.NET Core 2.1 SignalR</vt:lpstr>
      <vt:lpstr>ASP.NET Core 2.1 SignalR</vt:lpstr>
      <vt:lpstr>ASP.NET Core 2.1 SignalR</vt:lpstr>
      <vt:lpstr>Azure SignalR Service</vt:lpstr>
      <vt:lpstr>Azure SignalR Service</vt:lpstr>
      <vt:lpstr>ASP.NET Core 2.1 SignalR Azure SignalR Service</vt:lpstr>
      <vt:lpstr>ASP.NET Core 2.1 SignalR</vt:lpstr>
      <vt:lpstr>Azure SignalR Service - Preview</vt:lpstr>
      <vt:lpstr>Azure SignalR Service + Azure Functions</vt:lpstr>
      <vt:lpstr>Azure SignalR Service + Azure Functions</vt:lpstr>
      <vt:lpstr>Azure Media Services</vt:lpstr>
      <vt:lpstr>Azure Media Services</vt:lpstr>
      <vt:lpstr>Azure Media Services</vt:lpstr>
      <vt:lpstr>TIP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Supercharge Your Web Application With Azure</dc:title>
  <dc:creator>Oscar van Tol;Rick van den Bosch</dc:creator>
  <cp:lastModifiedBy>Rick van den Bosch</cp:lastModifiedBy>
  <cp:revision>2</cp:revision>
  <dcterms:modified xsi:type="dcterms:W3CDTF">2018-06-25T13:45:44Z</dcterms:modified>
</cp:coreProperties>
</file>