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229" r:id="rId4"/>
    <p:sldMasterId id="2147484302" r:id="rId5"/>
  </p:sldMasterIdLst>
  <p:notesMasterIdLst>
    <p:notesMasterId r:id="rId42"/>
  </p:notesMasterIdLst>
  <p:handoutMasterIdLst>
    <p:handoutMasterId r:id="rId43"/>
  </p:handoutMasterIdLst>
  <p:sldIdLst>
    <p:sldId id="1367" r:id="rId6"/>
    <p:sldId id="1394" r:id="rId7"/>
    <p:sldId id="1395" r:id="rId8"/>
    <p:sldId id="1400" r:id="rId9"/>
    <p:sldId id="1401" r:id="rId10"/>
    <p:sldId id="1402" r:id="rId11"/>
    <p:sldId id="1403" r:id="rId12"/>
    <p:sldId id="1404" r:id="rId13"/>
    <p:sldId id="1396" r:id="rId14"/>
    <p:sldId id="1398" r:id="rId15"/>
    <p:sldId id="1399" r:id="rId16"/>
    <p:sldId id="1364" r:id="rId17"/>
    <p:sldId id="1423" r:id="rId18"/>
    <p:sldId id="1405" r:id="rId19"/>
    <p:sldId id="1431" r:id="rId20"/>
    <p:sldId id="1432" r:id="rId21"/>
    <p:sldId id="1406" r:id="rId22"/>
    <p:sldId id="1433" r:id="rId23"/>
    <p:sldId id="1434" r:id="rId24"/>
    <p:sldId id="1407" r:id="rId25"/>
    <p:sldId id="1419" r:id="rId26"/>
    <p:sldId id="1435" r:id="rId27"/>
    <p:sldId id="1436" r:id="rId28"/>
    <p:sldId id="1411" r:id="rId29"/>
    <p:sldId id="1415" r:id="rId30"/>
    <p:sldId id="1417" r:id="rId31"/>
    <p:sldId id="1416" r:id="rId32"/>
    <p:sldId id="1437" r:id="rId33"/>
    <p:sldId id="1438" r:id="rId34"/>
    <p:sldId id="1413" r:id="rId35"/>
    <p:sldId id="1427" r:id="rId36"/>
    <p:sldId id="1426" r:id="rId37"/>
    <p:sldId id="1428" r:id="rId38"/>
    <p:sldId id="1429" r:id="rId39"/>
    <p:sldId id="1430" r:id="rId40"/>
    <p:sldId id="1384" r:id="rId41"/>
  </p:sldIdLst>
  <p:sldSz cx="12436475" cy="6994525"/>
  <p:notesSz cx="6858000" cy="9144000"/>
  <p:defaultTextStyle>
    <a:defPPr>
      <a:defRPr lang="en-US"/>
    </a:defPPr>
    <a:lvl1pPr marL="0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66371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32742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99113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65484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331856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98226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64597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730969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ku Uchikawa" initials="SU" lastIdx="11" clrIdx="0"/>
  <p:cmAuthor id="1" name="Mary Feil-Jacobs" initials="MFJ" lastIdx="43" clrIdx="1"/>
  <p:cmAuthor id="2" name="Monica Lueder" initials="ML" lastIdx="22" clrIdx="2">
    <p:extLst/>
  </p:cmAuthor>
  <p:cmAuthor id="3" name="Mary Feil-Jacobs" initials="MF" lastIdx="22" clrIdx="3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0078D7"/>
    <a:srgbClr val="011E4F"/>
    <a:srgbClr val="B4A0FF"/>
    <a:srgbClr val="00BCF2"/>
    <a:srgbClr val="D83B01"/>
    <a:srgbClr val="FF8C00"/>
    <a:srgbClr val="004B1C"/>
    <a:srgbClr val="7373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3982" autoAdjust="0"/>
  </p:normalViewPr>
  <p:slideViewPr>
    <p:cSldViewPr>
      <p:cViewPr varScale="1">
        <p:scale>
          <a:sx n="70" d="100"/>
          <a:sy n="70" d="100"/>
        </p:scale>
        <p:origin x="32" y="476"/>
      </p:cViewPr>
      <p:guideLst/>
    </p:cSldViewPr>
  </p:slideViewPr>
  <p:outlineViewPr>
    <p:cViewPr>
      <p:scale>
        <a:sx n="33" d="100"/>
        <a:sy n="33" d="100"/>
      </p:scale>
      <p:origin x="0" y="-622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-1122"/>
    </p:cViewPr>
  </p:sorterViewPr>
  <p:notesViewPr>
    <p:cSldViewPr showGuides="1">
      <p:cViewPr>
        <p:scale>
          <a:sx n="100" d="100"/>
          <a:sy n="100" d="100"/>
        </p:scale>
        <p:origin x="2448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>
          <a:xfrm>
            <a:off x="-1" y="-11574"/>
            <a:ext cx="3520439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>
                <a:latin typeface="Segoe UI" pitchFamily="34" charset="0"/>
              </a:rPr>
              <a:t>Microsoft Worldwide Partner Conference 2016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8D045D-9A66-44E7-900A-FC6D0BD4E54A}" type="datetime8">
              <a:rPr lang="en-US" smtClean="0">
                <a:latin typeface="Segoe UI" pitchFamily="34" charset="0"/>
              </a:rPr>
              <a:t>2/23/2017 1:32 PM</a:t>
            </a:fld>
            <a:endParaRPr lang="en-US" dirty="0">
              <a:latin typeface="Segoe UI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5795010" cy="332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398463" defTabSz="914099" eaLnBrk="0" hangingPunct="0"/>
            <a:r>
              <a:rPr lang="en-US" sz="4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2016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3"/>
          </p:nvPr>
        </p:nvSpPr>
        <p:spPr>
          <a:xfrm>
            <a:off x="5783579" y="8685213"/>
            <a:ext cx="107283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9E9D6-92A0-482B-A603-C9BA7FFB8190}" type="slidenum">
              <a:rPr lang="en-US" smtClean="0">
                <a:latin typeface="Segoe UI" pitchFamily="34" charset="0"/>
              </a:rPr>
              <a:t>‹#›</a:t>
            </a:fld>
            <a:endParaRPr lang="en-US" dirty="0">
              <a:latin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595630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>
          <a:xfrm>
            <a:off x="-1" y="0"/>
            <a:ext cx="3520439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itchFamily="34" charset="0"/>
              </a:defRPr>
            </a:lvl1pPr>
          </a:lstStyle>
          <a:p>
            <a:r>
              <a:rPr lang="en-US" dirty="0"/>
              <a:t>Microsoft Worldwide Partner Conference 2016</a:t>
            </a:r>
          </a:p>
        </p:txBody>
      </p:sp>
      <p:sp>
        <p:nvSpPr>
          <p:cNvPr id="9" name="Slide Image Placeholder 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4"/>
          </p:nvPr>
        </p:nvSpPr>
        <p:spPr>
          <a:xfrm>
            <a:off x="0" y="8686800"/>
            <a:ext cx="5920740" cy="3559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571500" indent="0" algn="l">
              <a:defRPr sz="1200"/>
            </a:lvl1pPr>
          </a:lstStyle>
          <a:p>
            <a:pPr defTabSz="914099" eaLnBrk="0" hangingPunct="0"/>
            <a:r>
              <a:rPr lang="en-US" sz="40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2016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itchFamily="34" charset="0"/>
              </a:defRPr>
            </a:lvl1pPr>
          </a:lstStyle>
          <a:p>
            <a:fld id="{38EEC551-8CDA-4EB6-89BB-2A86C9F091C8}" type="datetime8">
              <a:rPr lang="en-US" smtClean="0"/>
              <a:t>2/23/2017 12:07 PM</a:t>
            </a:fld>
            <a:endParaRPr lang="en-US" dirty="0"/>
          </a:p>
        </p:txBody>
      </p:sp>
      <p:sp>
        <p:nvSpPr>
          <p:cNvPr id="12" name="Notes Placeholder 11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5"/>
          </p:nvPr>
        </p:nvSpPr>
        <p:spPr>
          <a:xfrm>
            <a:off x="5909309" y="8685213"/>
            <a:ext cx="94710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itchFamily="34" charset="0"/>
              </a:defRPr>
            </a:lvl1pPr>
          </a:lstStyle>
          <a:p>
            <a:fld id="{B4008EB6-D09E-4580-8CD6-DDB14511944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648265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32742" rtl="0" eaLnBrk="1" latinLnBrk="0" hangingPunct="1">
      <a:lnSpc>
        <a:spcPct val="90000"/>
      </a:lnSpc>
      <a:spcAft>
        <a:spcPts val="340"/>
      </a:spcAft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1pPr>
    <a:lvl2pPr marL="217262" indent="-107956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2pPr>
    <a:lvl3pPr marL="334664" indent="-117403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3pPr>
    <a:lvl4pPr marL="492551" indent="-149789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4pPr>
    <a:lvl5pPr marL="627496" indent="-117403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5pPr>
    <a:lvl6pPr marL="2331856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98226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64597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30969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099" eaLnBrk="0" hangingPunct="0"/>
            <a:r>
              <a:rPr lang="en-US" sz="40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2014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7D10C09F-FCA1-48C8-B40D-42E1045D109E}" type="datetime8">
              <a:rPr lang="en-US" smtClean="0"/>
              <a:t>2/23/2017 12:07 PM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47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099" eaLnBrk="0" hangingPunct="0"/>
            <a:r>
              <a:rPr lang="en-US" sz="40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2014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7D10C09F-FCA1-48C8-B40D-42E1045D109E}" type="datetime8">
              <a:rPr lang="en-US" smtClean="0"/>
              <a:t>2/23/2017 12:07 PM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840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099" eaLnBrk="0" hangingPunct="0"/>
            <a:r>
              <a:rPr lang="en-US" sz="40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2014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7D10C09F-FCA1-48C8-B40D-42E1045D109E}" type="datetime8">
              <a:rPr lang="en-US" smtClean="0"/>
              <a:t>2/23/2017 12:07 PM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170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099" eaLnBrk="0" hangingPunct="0"/>
            <a:r>
              <a:rPr lang="en-US" sz="40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2014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7D10C09F-FCA1-48C8-B40D-42E1045D109E}" type="datetime8">
              <a:rPr lang="en-US" smtClean="0"/>
              <a:t>2/23/2017 12:07 PM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1709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099" eaLnBrk="0" hangingPunct="0"/>
            <a:r>
              <a:rPr lang="en-US" sz="40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2014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7D10C09F-FCA1-48C8-B40D-42E1045D109E}" type="datetime8">
              <a:rPr lang="en-US" smtClean="0"/>
              <a:t>2/23/2017 12:07 PM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436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emf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lkin">
    <p:bg>
      <p:bgPr>
        <a:solidFill>
          <a:srgbClr val="011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938"/>
            <a:ext cx="12428536" cy="6996953"/>
          </a:xfrm>
          <a:prstGeom prst="rect">
            <a:avLst/>
          </a:prstGeom>
        </p:spPr>
      </p:pic>
      <p:pic>
        <p:nvPicPr>
          <p:cNvPr id="19" name="Picture 18" hidden="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230" y="6240963"/>
            <a:ext cx="1278510" cy="274137"/>
          </a:xfrm>
          <a:prstGeom prst="rect">
            <a:avLst/>
          </a:prstGeom>
        </p:spPr>
      </p:pic>
      <p:sp>
        <p:nvSpPr>
          <p:cNvPr id="76" name="Freeform 6"/>
          <p:cNvSpPr>
            <a:spLocks/>
          </p:cNvSpPr>
          <p:nvPr userDrawn="1"/>
        </p:nvSpPr>
        <p:spPr bwMode="auto">
          <a:xfrm>
            <a:off x="8602663" y="6180138"/>
            <a:ext cx="4763" cy="4763"/>
          </a:xfrm>
          <a:custGeom>
            <a:avLst/>
            <a:gdLst>
              <a:gd name="T0" fmla="*/ 1 w 1"/>
              <a:gd name="T1" fmla="*/ 0 h 1"/>
              <a:gd name="T2" fmla="*/ 1 w 1"/>
              <a:gd name="T3" fmla="*/ 1 h 1"/>
              <a:gd name="T4" fmla="*/ 1 w 1"/>
              <a:gd name="T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1">
                <a:moveTo>
                  <a:pt x="1" y="0"/>
                </a:moveTo>
                <a:cubicBezTo>
                  <a:pt x="0" y="0"/>
                  <a:pt x="1" y="0"/>
                  <a:pt x="1" y="1"/>
                </a:cubicBezTo>
                <a:cubicBezTo>
                  <a:pt x="1" y="0"/>
                  <a:pt x="1" y="0"/>
                  <a:pt x="1" y="0"/>
                </a:cubicBezTo>
                <a:close/>
              </a:path>
            </a:pathLst>
          </a:custGeom>
          <a:solidFill>
            <a:srgbClr val="A832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19"/>
          <p:cNvSpPr>
            <a:spLocks/>
          </p:cNvSpPr>
          <p:nvPr userDrawn="1"/>
        </p:nvSpPr>
        <p:spPr bwMode="auto">
          <a:xfrm>
            <a:off x="8570913" y="5738813"/>
            <a:ext cx="4763" cy="4763"/>
          </a:xfrm>
          <a:custGeom>
            <a:avLst/>
            <a:gdLst>
              <a:gd name="T0" fmla="*/ 1 w 1"/>
              <a:gd name="T1" fmla="*/ 0 h 1"/>
              <a:gd name="T2" fmla="*/ 1 w 1"/>
              <a:gd name="T3" fmla="*/ 1 h 1"/>
              <a:gd name="T4" fmla="*/ 1 w 1"/>
              <a:gd name="T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1">
                <a:moveTo>
                  <a:pt x="1" y="0"/>
                </a:moveTo>
                <a:cubicBezTo>
                  <a:pt x="0" y="0"/>
                  <a:pt x="1" y="0"/>
                  <a:pt x="1" y="1"/>
                </a:cubicBezTo>
                <a:cubicBezTo>
                  <a:pt x="1" y="0"/>
                  <a:pt x="1" y="0"/>
                  <a:pt x="1" y="0"/>
                </a:cubicBezTo>
                <a:close/>
              </a:path>
            </a:pathLst>
          </a:custGeom>
          <a:solidFill>
            <a:srgbClr val="A832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380"/>
          <a:stretch/>
        </p:blipFill>
        <p:spPr bwMode="invGray">
          <a:xfrm>
            <a:off x="10611275" y="6225824"/>
            <a:ext cx="1368000" cy="28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962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bg>
      <p:bgPr>
        <a:solidFill>
          <a:srgbClr val="011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424223" cy="6994525"/>
          </a:xfrm>
          <a:prstGeom prst="rect">
            <a:avLst/>
          </a:prstGeom>
        </p:spPr>
      </p:pic>
      <p:sp>
        <p:nvSpPr>
          <p:cNvPr id="13" name="Text Placeholder 4"/>
          <p:cNvSpPr>
            <a:spLocks noGrp="1"/>
          </p:cNvSpPr>
          <p:nvPr>
            <p:ph type="body" sz="quarter" idx="15" hasCustomPrompt="1"/>
          </p:nvPr>
        </p:nvSpPr>
        <p:spPr bwMode="invGray">
          <a:xfrm>
            <a:off x="9190068" y="791198"/>
            <a:ext cx="2743200" cy="572464"/>
          </a:xfrm>
        </p:spPr>
        <p:txBody>
          <a:bodyPr lIns="182880" tIns="146304" rIns="182880" bIns="146304" anchor="b"/>
          <a:lstStyle>
            <a:lvl1pPr marL="0" indent="0" algn="r">
              <a:buNone/>
              <a:defRPr sz="2000">
                <a:gradFill>
                  <a:gsLst>
                    <a:gs pos="14644">
                      <a:schemeClr val="tx1"/>
                    </a:gs>
                    <a:gs pos="37000">
                      <a:schemeClr val="tx1"/>
                    </a:gs>
                  </a:gsLst>
                  <a:lin ang="5400000" scaled="0"/>
                </a:gradFill>
                <a:latin typeface="+mn-lt"/>
              </a:defRPr>
            </a:lvl1pPr>
            <a:lvl2pPr marL="342900" indent="0">
              <a:buNone/>
              <a:defRPr/>
            </a:lvl2pPr>
            <a:lvl3pPr marL="571500" indent="0">
              <a:buNone/>
              <a:defRPr/>
            </a:lvl3pPr>
            <a:lvl4pPr marL="800100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en-US" dirty="0"/>
              <a:t>#hashtag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8732837" y="475557"/>
            <a:ext cx="3200431" cy="572464"/>
          </a:xfrm>
        </p:spPr>
        <p:txBody>
          <a:bodyPr lIns="182880" tIns="146304" rIns="182880" bIns="146304" anchor="t"/>
          <a:lstStyle>
            <a:lvl1pPr marL="0" indent="0" algn="r">
              <a:buNone/>
              <a:defRPr sz="2000" baseline="0">
                <a:gradFill>
                  <a:gsLst>
                    <a:gs pos="90377">
                      <a:srgbClr val="F8F8F8"/>
                    </a:gs>
                    <a:gs pos="72000">
                      <a:srgbClr val="F8F8F8"/>
                    </a:gs>
                  </a:gsLst>
                  <a:lin ang="5400000" scaled="0"/>
                </a:gradFill>
                <a:latin typeface="+mn-lt"/>
              </a:defRPr>
            </a:lvl1pPr>
            <a:lvl2pPr marL="342900" indent="0">
              <a:buNone/>
              <a:defRPr/>
            </a:lvl2pPr>
            <a:lvl3pPr marL="571500" indent="0">
              <a:buNone/>
              <a:defRPr/>
            </a:lvl3pPr>
            <a:lvl4pPr marL="800100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en-US" dirty="0"/>
              <a:t>Session code</a:t>
            </a:r>
          </a:p>
        </p:txBody>
      </p:sp>
      <p:pic>
        <p:nvPicPr>
          <p:cNvPr id="16" name="Picture 15" hidden="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459230" y="6240963"/>
            <a:ext cx="1278510" cy="274137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125678"/>
            <a:ext cx="8961438" cy="1828786"/>
          </a:xfrm>
          <a:noFill/>
        </p:spPr>
        <p:txBody>
          <a:bodyPr lIns="146304" tIns="91440" rIns="146304" bIns="91440" anchor="t" anchorCtr="0"/>
          <a:lstStyle>
            <a:lvl1pPr>
              <a:defRPr sz="5400" spc="-100" baseline="0">
                <a:gradFill>
                  <a:gsLst>
                    <a:gs pos="100000">
                      <a:schemeClr val="tx2"/>
                    </a:gs>
                    <a:gs pos="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955786"/>
            <a:ext cx="7132638" cy="1828007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3200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pic>
        <p:nvPicPr>
          <p:cNvPr id="10" name="Picture 7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380"/>
          <a:stretch/>
        </p:blipFill>
        <p:spPr bwMode="invGray">
          <a:xfrm>
            <a:off x="10611275" y="6225824"/>
            <a:ext cx="1368000" cy="28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0104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163" y="0"/>
            <a:ext cx="12466638" cy="6994524"/>
          </a:xfrm>
          <a:prstGeom prst="rect">
            <a:avLst/>
          </a:prstGeom>
        </p:spPr>
      </p:pic>
      <p:pic>
        <p:nvPicPr>
          <p:cNvPr id="16" name="Picture 15" hidden="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459230" y="6240963"/>
            <a:ext cx="1278510" cy="274137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620375" y="6225824"/>
            <a:ext cx="1358900" cy="29210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125678"/>
            <a:ext cx="8961438" cy="1828786"/>
          </a:xfrm>
          <a:noFill/>
        </p:spPr>
        <p:txBody>
          <a:bodyPr lIns="146304" tIns="91440" rIns="146304" bIns="91440" anchor="t" anchorCtr="0"/>
          <a:lstStyle>
            <a:lvl1pPr>
              <a:defRPr sz="5400" spc="-100" baseline="0">
                <a:solidFill>
                  <a:srgbClr val="011E4F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955786"/>
            <a:ext cx="7132638" cy="1828007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3200" spc="0" baseline="0">
                <a:solidFill>
                  <a:srgbClr val="011E4F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5" hasCustomPrompt="1"/>
          </p:nvPr>
        </p:nvSpPr>
        <p:spPr bwMode="invGray">
          <a:xfrm>
            <a:off x="9190068" y="791198"/>
            <a:ext cx="2743200" cy="572464"/>
          </a:xfrm>
        </p:spPr>
        <p:txBody>
          <a:bodyPr lIns="182880" tIns="146304" rIns="182880" bIns="146304" anchor="b"/>
          <a:lstStyle>
            <a:lvl1pPr marL="0" indent="0" algn="r">
              <a:buNone/>
              <a:defRPr sz="2000">
                <a:solidFill>
                  <a:srgbClr val="011E4F"/>
                </a:solidFill>
                <a:latin typeface="+mn-lt"/>
              </a:defRPr>
            </a:lvl1pPr>
            <a:lvl2pPr marL="342900" indent="0">
              <a:buNone/>
              <a:defRPr/>
            </a:lvl2pPr>
            <a:lvl3pPr marL="571500" indent="0">
              <a:buNone/>
              <a:defRPr/>
            </a:lvl3pPr>
            <a:lvl4pPr marL="800100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en-US" dirty="0"/>
              <a:t>#hashtag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8732837" y="475557"/>
            <a:ext cx="3200431" cy="572464"/>
          </a:xfrm>
        </p:spPr>
        <p:txBody>
          <a:bodyPr lIns="182880" tIns="146304" rIns="182880" bIns="146304" anchor="t"/>
          <a:lstStyle>
            <a:lvl1pPr marL="0" indent="0" algn="r">
              <a:buNone/>
              <a:defRPr sz="2000" baseline="0">
                <a:solidFill>
                  <a:srgbClr val="011E4F"/>
                </a:solidFill>
                <a:latin typeface="+mn-lt"/>
              </a:defRPr>
            </a:lvl1pPr>
            <a:lvl2pPr marL="342900" indent="0">
              <a:buNone/>
              <a:defRPr/>
            </a:lvl2pPr>
            <a:lvl3pPr marL="571500" indent="0">
              <a:buNone/>
              <a:defRPr/>
            </a:lvl3pPr>
            <a:lvl4pPr marL="800100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en-US" dirty="0"/>
              <a:t>Session code</a:t>
            </a:r>
          </a:p>
        </p:txBody>
      </p:sp>
    </p:spTree>
    <p:extLst>
      <p:ext uri="{BB962C8B-B14F-4D97-AF65-F5344CB8AC3E}">
        <p14:creationId xmlns:p14="http://schemas.microsoft.com/office/powerpoint/2010/main" val="16371554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/>
          <a:lstStyle>
            <a:lvl1pPr marL="0" indent="0">
              <a:buNone/>
              <a:defRPr>
                <a:solidFill>
                  <a:srgbClr val="011E4F"/>
                </a:solidFill>
              </a:defRPr>
            </a:lvl1pPr>
            <a:lvl2pPr marL="0" indent="0">
              <a:buFontTx/>
              <a:buNone/>
              <a:defRPr sz="2000"/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0562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000"/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3373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st level color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92881"/>
          </a:xfrm>
        </p:spPr>
        <p:txBody>
          <a:bodyPr>
            <a:spAutoFit/>
          </a:bodyPr>
          <a:lstStyle>
            <a:lvl1pPr>
              <a:defRPr sz="4000">
                <a:solidFill>
                  <a:srgbClr val="011E4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324043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92881"/>
          </a:xfrm>
        </p:spPr>
        <p:txBody>
          <a:bodyPr>
            <a:spAutoFit/>
          </a:bodyPr>
          <a:lstStyle>
            <a:lvl1pPr>
              <a:defRPr sz="40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32684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2-color Non-bulleted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>
                <a:solidFill>
                  <a:srgbClr val="011E4F"/>
                </a:solidFill>
              </a:defRPr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>
                <a:solidFill>
                  <a:srgbClr val="011E4F"/>
                </a:solidFill>
              </a:defRPr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9778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599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 1st level colo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1982081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2"/>
              </a:buClr>
              <a:buFont typeface="Arial" pitchFamily="34" charset="0"/>
              <a:buChar char="•"/>
              <a:defRPr sz="3200">
                <a:solidFill>
                  <a:srgbClr val="011E4F"/>
                </a:solidFill>
              </a:defRPr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1982081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2"/>
              </a:buClr>
              <a:buFont typeface="Arial" pitchFamily="34" charset="0"/>
              <a:buChar char="•"/>
              <a:defRPr sz="3200">
                <a:solidFill>
                  <a:srgbClr val="011E4F"/>
                </a:solidFill>
              </a:defRPr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5684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9467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3355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09973"/>
            <a:ext cx="4571278" cy="1181862"/>
          </a:xfrm>
          <a:noFill/>
        </p:spPr>
        <p:txBody>
          <a:bodyPr wrap="square"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4639" y="3954463"/>
            <a:ext cx="4572000" cy="738664"/>
          </a:xfrm>
          <a:noFill/>
        </p:spPr>
        <p:txBody>
          <a:bodyPr wrap="square" lIns="182880" tIns="146304" rIns="182880" bIns="146304">
            <a:spAutoFit/>
          </a:bodyPr>
          <a:lstStyle>
            <a:lvl1pPr marL="0" indent="0">
              <a:spcBef>
                <a:spcPts val="0"/>
              </a:spcBef>
              <a:buNone/>
              <a:defRPr sz="3200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"/>
          <a:stretch/>
        </p:blipFill>
        <p:spPr>
          <a:xfrm>
            <a:off x="5303126" y="447"/>
            <a:ext cx="7131760" cy="699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6025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rgbClr val="011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09973"/>
            <a:ext cx="4571278" cy="1181862"/>
          </a:xfrm>
          <a:noFill/>
        </p:spPr>
        <p:txBody>
          <a:bodyPr wrap="square"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Video title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03848" y="0"/>
            <a:ext cx="7134212" cy="699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1475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689345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-50 Right Photo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41426"/>
            <a:ext cx="5486399" cy="2012859"/>
          </a:xfrm>
        </p:spPr>
        <p:txBody>
          <a:bodyPr>
            <a:spAutoFit/>
          </a:bodyPr>
          <a:lstStyle>
            <a:lvl1pPr>
              <a:defRPr sz="660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50/50 photo layout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219825" y="0"/>
            <a:ext cx="6216650" cy="6992587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600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9745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56753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01599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212849"/>
            <a:ext cx="12436475" cy="5781676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6639" tIns="46639" rIns="46639" bIns="4663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8" y="1221157"/>
            <a:ext cx="11887199" cy="1995931"/>
          </a:xfrm>
        </p:spPr>
        <p:txBody>
          <a:bodyPr/>
          <a:lstStyle>
            <a:lvl1pPr marL="0" indent="0">
              <a:buNone/>
              <a:defRPr sz="3300"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55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60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56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99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962453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_color">
    <p:bg>
      <p:bgPr>
        <a:solidFill>
          <a:srgbClr val="011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74638" y="6294476"/>
            <a:ext cx="11887199" cy="4031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82880" tIns="146304" rIns="182880" bIns="146304" numCol="1" anchor="t" anchorCtr="0" compatLnSpc="1">
            <a:prstTxWarp prst="textNoShape">
              <a:avLst/>
            </a:prstTxWarp>
            <a:spAutoFit/>
          </a:bodyPr>
          <a:lstStyle/>
          <a:p>
            <a:pPr defTabSz="932290" eaLnBrk="0" hangingPunct="0"/>
            <a:r>
              <a:rPr lang="en-US" sz="7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2016 Microsoft Corporation. All rights reserved. </a:t>
            </a:r>
          </a:p>
        </p:txBody>
      </p:sp>
      <p:pic>
        <p:nvPicPr>
          <p:cNvPr id="4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380"/>
          <a:stretch/>
        </p:blipFill>
        <p:spPr bwMode="invGray">
          <a:xfrm>
            <a:off x="10611275" y="6225824"/>
            <a:ext cx="1368000" cy="28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0691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74638" y="1212850"/>
            <a:ext cx="11887200" cy="2443746"/>
          </a:xfrm>
          <a:prstGeom prst="rect">
            <a:avLst/>
          </a:prstGeom>
        </p:spPr>
        <p:txBody>
          <a:bodyPr/>
          <a:lstStyle>
            <a:lvl1pPr marL="2905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36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71500" indent="-280988">
              <a:buClr>
                <a:schemeClr val="tx1"/>
              </a:buClr>
              <a:buSzPct val="90000"/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620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28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0906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4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3192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0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/>
              <a:t>Use this Layout for Speaker Notes slides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363076"/>
            <a:ext cx="12436476" cy="631450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700" spc="-51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9696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lkin">
    <p:bg>
      <p:bgPr>
        <a:solidFill>
          <a:srgbClr val="011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hidden="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230" y="6240963"/>
            <a:ext cx="1278510" cy="274137"/>
          </a:xfrm>
          <a:prstGeom prst="rect">
            <a:avLst/>
          </a:prstGeom>
        </p:spPr>
      </p:pic>
      <p:pic>
        <p:nvPicPr>
          <p:cNvPr id="112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938"/>
            <a:ext cx="12428536" cy="6996953"/>
          </a:xfrm>
          <a:prstGeom prst="rect">
            <a:avLst/>
          </a:prstGeom>
        </p:spPr>
      </p:pic>
      <p:sp>
        <p:nvSpPr>
          <p:cNvPr id="113" name="Freeform 6"/>
          <p:cNvSpPr>
            <a:spLocks/>
          </p:cNvSpPr>
          <p:nvPr userDrawn="1"/>
        </p:nvSpPr>
        <p:spPr bwMode="auto">
          <a:xfrm>
            <a:off x="8602663" y="6180138"/>
            <a:ext cx="4763" cy="4763"/>
          </a:xfrm>
          <a:custGeom>
            <a:avLst/>
            <a:gdLst>
              <a:gd name="T0" fmla="*/ 1 w 1"/>
              <a:gd name="T1" fmla="*/ 0 h 1"/>
              <a:gd name="T2" fmla="*/ 1 w 1"/>
              <a:gd name="T3" fmla="*/ 1 h 1"/>
              <a:gd name="T4" fmla="*/ 1 w 1"/>
              <a:gd name="T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1">
                <a:moveTo>
                  <a:pt x="1" y="0"/>
                </a:moveTo>
                <a:cubicBezTo>
                  <a:pt x="0" y="0"/>
                  <a:pt x="1" y="0"/>
                  <a:pt x="1" y="1"/>
                </a:cubicBezTo>
                <a:cubicBezTo>
                  <a:pt x="1" y="0"/>
                  <a:pt x="1" y="0"/>
                  <a:pt x="1" y="0"/>
                </a:cubicBezTo>
                <a:close/>
              </a:path>
            </a:pathLst>
          </a:custGeom>
          <a:solidFill>
            <a:srgbClr val="A832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Freeform 19"/>
          <p:cNvSpPr>
            <a:spLocks/>
          </p:cNvSpPr>
          <p:nvPr userDrawn="1"/>
        </p:nvSpPr>
        <p:spPr bwMode="auto">
          <a:xfrm>
            <a:off x="8570913" y="5738813"/>
            <a:ext cx="4763" cy="4763"/>
          </a:xfrm>
          <a:custGeom>
            <a:avLst/>
            <a:gdLst>
              <a:gd name="T0" fmla="*/ 1 w 1"/>
              <a:gd name="T1" fmla="*/ 0 h 1"/>
              <a:gd name="T2" fmla="*/ 1 w 1"/>
              <a:gd name="T3" fmla="*/ 1 h 1"/>
              <a:gd name="T4" fmla="*/ 1 w 1"/>
              <a:gd name="T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1">
                <a:moveTo>
                  <a:pt x="1" y="0"/>
                </a:moveTo>
                <a:cubicBezTo>
                  <a:pt x="0" y="0"/>
                  <a:pt x="1" y="0"/>
                  <a:pt x="1" y="1"/>
                </a:cubicBezTo>
                <a:cubicBezTo>
                  <a:pt x="1" y="0"/>
                  <a:pt x="1" y="0"/>
                  <a:pt x="1" y="0"/>
                </a:cubicBezTo>
                <a:close/>
              </a:path>
            </a:pathLst>
          </a:custGeom>
          <a:solidFill>
            <a:srgbClr val="A832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5" name="Picture 7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380"/>
          <a:stretch/>
        </p:blipFill>
        <p:spPr bwMode="invGray">
          <a:xfrm>
            <a:off x="10611275" y="6225824"/>
            <a:ext cx="1368000" cy="28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9048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11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hidden="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459230" y="6240963"/>
            <a:ext cx="1278510" cy="274137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424223" cy="6994525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125678"/>
            <a:ext cx="8961438" cy="1828786"/>
          </a:xfrm>
          <a:noFill/>
        </p:spPr>
        <p:txBody>
          <a:bodyPr lIns="146304" tIns="91440" rIns="146304" bIns="91440" anchor="t" anchorCtr="0"/>
          <a:lstStyle>
            <a:lvl1pPr>
              <a:defRPr sz="5400" spc="-100" baseline="0">
                <a:gradFill>
                  <a:gsLst>
                    <a:gs pos="100000">
                      <a:schemeClr val="tx2"/>
                    </a:gs>
                    <a:gs pos="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955786"/>
            <a:ext cx="7132638" cy="1828007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3200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pic>
        <p:nvPicPr>
          <p:cNvPr id="19" name="Picture 7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380"/>
          <a:stretch/>
        </p:blipFill>
        <p:spPr bwMode="invGray">
          <a:xfrm>
            <a:off x="10611275" y="6225824"/>
            <a:ext cx="1368000" cy="289276"/>
          </a:xfrm>
          <a:prstGeom prst="rect">
            <a:avLst/>
          </a:prstGeom>
        </p:spPr>
      </p:pic>
      <p:sp>
        <p:nvSpPr>
          <p:cNvPr id="20" name="Text Placeholder 4"/>
          <p:cNvSpPr>
            <a:spLocks noGrp="1"/>
          </p:cNvSpPr>
          <p:nvPr>
            <p:ph type="body" sz="quarter" idx="15" hasCustomPrompt="1"/>
          </p:nvPr>
        </p:nvSpPr>
        <p:spPr bwMode="invGray">
          <a:xfrm>
            <a:off x="9190068" y="791198"/>
            <a:ext cx="2743200" cy="572464"/>
          </a:xfrm>
        </p:spPr>
        <p:txBody>
          <a:bodyPr lIns="182880" tIns="146304" rIns="182880" bIns="146304" anchor="b"/>
          <a:lstStyle>
            <a:lvl1pPr marL="0" indent="0" algn="r">
              <a:buNone/>
              <a:defRPr sz="2000">
                <a:gradFill>
                  <a:gsLst>
                    <a:gs pos="14644">
                      <a:schemeClr val="tx1"/>
                    </a:gs>
                    <a:gs pos="37000">
                      <a:schemeClr val="tx1"/>
                    </a:gs>
                  </a:gsLst>
                  <a:lin ang="5400000" scaled="0"/>
                </a:gradFill>
                <a:latin typeface="+mn-lt"/>
              </a:defRPr>
            </a:lvl1pPr>
            <a:lvl2pPr marL="342900" indent="0">
              <a:buNone/>
              <a:defRPr/>
            </a:lvl2pPr>
            <a:lvl3pPr marL="571500" indent="0">
              <a:buNone/>
              <a:defRPr/>
            </a:lvl3pPr>
            <a:lvl4pPr marL="800100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en-US" dirty="0"/>
              <a:t>#hashtag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8732837" y="475557"/>
            <a:ext cx="3200431" cy="572464"/>
          </a:xfrm>
        </p:spPr>
        <p:txBody>
          <a:bodyPr lIns="182880" tIns="146304" rIns="182880" bIns="146304" anchor="t"/>
          <a:lstStyle>
            <a:lvl1pPr marL="0" indent="0" algn="r">
              <a:buNone/>
              <a:defRPr sz="2000" baseline="0">
                <a:gradFill>
                  <a:gsLst>
                    <a:gs pos="90377">
                      <a:srgbClr val="F8F8F8"/>
                    </a:gs>
                    <a:gs pos="72000">
                      <a:srgbClr val="F8F8F8"/>
                    </a:gs>
                  </a:gsLst>
                  <a:lin ang="5400000" scaled="0"/>
                </a:gradFill>
                <a:latin typeface="+mn-lt"/>
              </a:defRPr>
            </a:lvl1pPr>
            <a:lvl2pPr marL="342900" indent="0">
              <a:buNone/>
              <a:defRPr/>
            </a:lvl2pPr>
            <a:lvl3pPr marL="571500" indent="0">
              <a:buNone/>
              <a:defRPr/>
            </a:lvl3pPr>
            <a:lvl4pPr marL="800100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en-US" dirty="0"/>
              <a:t>Session code</a:t>
            </a:r>
          </a:p>
        </p:txBody>
      </p:sp>
    </p:spTree>
    <p:extLst>
      <p:ext uri="{BB962C8B-B14F-4D97-AF65-F5344CB8AC3E}">
        <p14:creationId xmlns:p14="http://schemas.microsoft.com/office/powerpoint/2010/main" val="38705612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bg>
      <p:bgPr>
        <a:solidFill>
          <a:srgbClr val="011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65181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400"/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7507074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011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92881"/>
          </a:xfrm>
        </p:spPr>
        <p:txBody>
          <a:bodyPr>
            <a:spAutoFit/>
          </a:bodyPr>
          <a:lstStyle>
            <a:lvl1pPr>
              <a:defRPr sz="4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9229822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bg>
      <p:bgPr>
        <a:solidFill>
          <a:srgbClr val="011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1982081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/>
            </a:lvl1pPr>
            <a:lvl2pPr marL="0" indent="0">
              <a:buNone/>
              <a:defRPr sz="24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1982081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/>
            </a:lvl1pPr>
            <a:lvl2pPr marL="0" indent="0">
              <a:buNone/>
              <a:defRPr sz="24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0706633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bg>
      <p:bgPr>
        <a:solidFill>
          <a:srgbClr val="011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17321203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rgbClr val="011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40111535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bg>
      <p:bgPr>
        <a:solidFill>
          <a:srgbClr val="011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01436" y="2963862"/>
            <a:ext cx="10235966" cy="917575"/>
          </a:xfrm>
        </p:spPr>
        <p:txBody>
          <a:bodyPr anchor="ctr" anchorCtr="0"/>
          <a:lstStyle>
            <a:lvl1pPr algn="l"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65164881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09973"/>
            <a:ext cx="4571278" cy="1181862"/>
          </a:xfrm>
          <a:noFill/>
        </p:spPr>
        <p:txBody>
          <a:bodyPr wrap="square"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4639" y="3954463"/>
            <a:ext cx="4572000" cy="738664"/>
          </a:xfrm>
          <a:noFill/>
        </p:spPr>
        <p:txBody>
          <a:bodyPr wrap="square" lIns="182880" tIns="146304" rIns="182880" bIns="146304">
            <a:spAutoFit/>
          </a:bodyPr>
          <a:lstStyle>
            <a:lvl1pPr marL="0" indent="0">
              <a:spcBef>
                <a:spcPts val="0"/>
              </a:spcBef>
              <a:buNone/>
              <a:defRPr sz="3200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"/>
          <a:stretch/>
        </p:blipFill>
        <p:spPr>
          <a:xfrm>
            <a:off x="5303126" y="447"/>
            <a:ext cx="7131760" cy="699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335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rgbClr val="011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09973"/>
            <a:ext cx="4571278" cy="1181862"/>
          </a:xfrm>
          <a:noFill/>
        </p:spPr>
        <p:txBody>
          <a:bodyPr wrap="square"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Video title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03848" y="0"/>
            <a:ext cx="7134212" cy="699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8119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rgbClr val="011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4081740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-50 Right Photo Layout">
    <p:bg>
      <p:bgPr>
        <a:solidFill>
          <a:srgbClr val="011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41426"/>
            <a:ext cx="5486399" cy="2012859"/>
          </a:xfrm>
        </p:spPr>
        <p:txBody>
          <a:bodyPr>
            <a:spAutoFit/>
          </a:bodyPr>
          <a:lstStyle>
            <a:lvl1pPr>
              <a:defRPr sz="660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50/50 photo layout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219825" y="0"/>
            <a:ext cx="6216650" cy="6992587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600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7823501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Pr>
        <a:solidFill>
          <a:srgbClr val="011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00250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97773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212849"/>
            <a:ext cx="12436475" cy="5781676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6639" tIns="46639" rIns="46639" bIns="4663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8" y="1221157"/>
            <a:ext cx="11887199" cy="1995931"/>
          </a:xfrm>
        </p:spPr>
        <p:txBody>
          <a:bodyPr/>
          <a:lstStyle>
            <a:lvl1pPr marL="0" indent="0">
              <a:buNone/>
              <a:defRPr sz="3300"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55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60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56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99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213935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_color">
    <p:bg>
      <p:bgPr>
        <a:solidFill>
          <a:srgbClr val="011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74638" y="6294476"/>
            <a:ext cx="11887199" cy="4031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82880" tIns="146304" rIns="182880" bIns="146304" numCol="1" anchor="t" anchorCtr="0" compatLnSpc="1">
            <a:prstTxWarp prst="textNoShape">
              <a:avLst/>
            </a:prstTxWarp>
            <a:spAutoFit/>
          </a:bodyPr>
          <a:lstStyle/>
          <a:p>
            <a:pPr defTabSz="932290" eaLnBrk="0" hangingPunct="0"/>
            <a:r>
              <a:rPr lang="en-US" sz="7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2016 Microsoft Corporation. All rights reserved. </a:t>
            </a:r>
          </a:p>
        </p:txBody>
      </p:sp>
      <p:sp>
        <p:nvSpPr>
          <p:cNvPr id="6" name="Freeform 6"/>
          <p:cNvSpPr>
            <a:spLocks/>
          </p:cNvSpPr>
          <p:nvPr userDrawn="1"/>
        </p:nvSpPr>
        <p:spPr bwMode="auto">
          <a:xfrm>
            <a:off x="8602663" y="6180138"/>
            <a:ext cx="4763" cy="4763"/>
          </a:xfrm>
          <a:custGeom>
            <a:avLst/>
            <a:gdLst>
              <a:gd name="T0" fmla="*/ 1 w 1"/>
              <a:gd name="T1" fmla="*/ 0 h 1"/>
              <a:gd name="T2" fmla="*/ 1 w 1"/>
              <a:gd name="T3" fmla="*/ 1 h 1"/>
              <a:gd name="T4" fmla="*/ 1 w 1"/>
              <a:gd name="T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1">
                <a:moveTo>
                  <a:pt x="1" y="0"/>
                </a:moveTo>
                <a:cubicBezTo>
                  <a:pt x="0" y="0"/>
                  <a:pt x="1" y="0"/>
                  <a:pt x="1" y="1"/>
                </a:cubicBezTo>
                <a:cubicBezTo>
                  <a:pt x="1" y="0"/>
                  <a:pt x="1" y="0"/>
                  <a:pt x="1" y="0"/>
                </a:cubicBezTo>
                <a:close/>
              </a:path>
            </a:pathLst>
          </a:custGeom>
          <a:solidFill>
            <a:srgbClr val="A832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19"/>
          <p:cNvSpPr>
            <a:spLocks/>
          </p:cNvSpPr>
          <p:nvPr userDrawn="1"/>
        </p:nvSpPr>
        <p:spPr bwMode="auto">
          <a:xfrm>
            <a:off x="8570913" y="5738813"/>
            <a:ext cx="4763" cy="4763"/>
          </a:xfrm>
          <a:custGeom>
            <a:avLst/>
            <a:gdLst>
              <a:gd name="T0" fmla="*/ 1 w 1"/>
              <a:gd name="T1" fmla="*/ 0 h 1"/>
              <a:gd name="T2" fmla="*/ 1 w 1"/>
              <a:gd name="T3" fmla="*/ 1 h 1"/>
              <a:gd name="T4" fmla="*/ 1 w 1"/>
              <a:gd name="T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1">
                <a:moveTo>
                  <a:pt x="1" y="0"/>
                </a:moveTo>
                <a:cubicBezTo>
                  <a:pt x="0" y="0"/>
                  <a:pt x="1" y="0"/>
                  <a:pt x="1" y="1"/>
                </a:cubicBezTo>
                <a:cubicBezTo>
                  <a:pt x="1" y="0"/>
                  <a:pt x="1" y="0"/>
                  <a:pt x="1" y="0"/>
                </a:cubicBezTo>
                <a:close/>
              </a:path>
            </a:pathLst>
          </a:custGeom>
          <a:solidFill>
            <a:srgbClr val="A832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380"/>
          <a:stretch/>
        </p:blipFill>
        <p:spPr bwMode="invGray">
          <a:xfrm>
            <a:off x="10611275" y="6225824"/>
            <a:ext cx="1368000" cy="28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39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457200" y="1703292"/>
            <a:ext cx="11522075" cy="2784570"/>
          </a:xfrm>
          <a:prstGeom prst="rect">
            <a:avLst/>
          </a:prstGeom>
        </p:spPr>
        <p:txBody>
          <a:bodyPr/>
          <a:lstStyle>
            <a:lvl1pPr marL="2905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36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71500" indent="-280988">
              <a:buClr>
                <a:schemeClr val="tx1"/>
              </a:buClr>
              <a:buSzPct val="90000"/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620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28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0906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4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3192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0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/>
              <a:t>Use this Layout for Speaker Notes slides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363076"/>
            <a:ext cx="12436476" cy="631450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700" spc="-51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>
          <a:xfrm>
            <a:off x="457237" y="479425"/>
            <a:ext cx="11522038" cy="733424"/>
          </a:xfrm>
        </p:spPr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32391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639" y="295274"/>
            <a:ext cx="11889564" cy="91757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74640" y="1212851"/>
            <a:ext cx="11887198" cy="2092881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12614198" y="0"/>
            <a:ext cx="957170" cy="5766966"/>
            <a:chOff x="12614198" y="0"/>
            <a:chExt cx="957170" cy="5766966"/>
          </a:xfrm>
        </p:grpSpPr>
        <p:grpSp>
          <p:nvGrpSpPr>
            <p:cNvPr id="37" name="Group 36"/>
            <p:cNvGrpSpPr/>
            <p:nvPr userDrawn="1"/>
          </p:nvGrpSpPr>
          <p:grpSpPr>
            <a:xfrm>
              <a:off x="12614198" y="0"/>
              <a:ext cx="957170" cy="5720411"/>
              <a:chOff x="12614198" y="0"/>
              <a:chExt cx="957170" cy="5720411"/>
            </a:xfrm>
          </p:grpSpPr>
          <p:grpSp>
            <p:nvGrpSpPr>
              <p:cNvPr id="33" name="Group 32"/>
              <p:cNvGrpSpPr/>
              <p:nvPr userDrawn="1"/>
            </p:nvGrpSpPr>
            <p:grpSpPr>
              <a:xfrm rot="5400000">
                <a:off x="11576883" y="1040117"/>
                <a:ext cx="2708636" cy="634005"/>
                <a:chOff x="1581150" y="4543426"/>
                <a:chExt cx="2708636" cy="634005"/>
              </a:xfrm>
            </p:grpSpPr>
            <p:sp>
              <p:nvSpPr>
                <p:cNvPr id="3" name="Rectangle 2"/>
                <p:cNvSpPr/>
                <p:nvPr userDrawn="1"/>
              </p:nvSpPr>
              <p:spPr bwMode="auto">
                <a:xfrm>
                  <a:off x="1586734" y="4543428"/>
                  <a:ext cx="869930" cy="28976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 defTabSz="932472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500" b="1" kern="1200" baseline="0" dirty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latin typeface="+mn-lt"/>
                      <a:ea typeface="Segoe UI" pitchFamily="34" charset="0"/>
                      <a:cs typeface="Segoe UI" pitchFamily="34" charset="0"/>
                    </a:rPr>
                    <a:t>Purple</a:t>
                  </a:r>
                </a:p>
                <a:p>
                  <a:pPr algn="l" defTabSz="932472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500" dirty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R:</a:t>
                  </a:r>
                  <a:r>
                    <a:rPr lang="en-US" sz="500" baseline="0" dirty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0 G:45 B:145</a:t>
                  </a:r>
                  <a:endParaRPr lang="en-US" sz="5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6" name="Rectangle 5"/>
                <p:cNvSpPr/>
                <p:nvPr userDrawn="1"/>
              </p:nvSpPr>
              <p:spPr bwMode="auto">
                <a:xfrm>
                  <a:off x="1581150" y="4887665"/>
                  <a:ext cx="869930" cy="289766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 defTabSz="932472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500" b="1" kern="1200" baseline="0" dirty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latin typeface="+mn-lt"/>
                      <a:ea typeface="Segoe UI" pitchFamily="34" charset="0"/>
                      <a:cs typeface="Segoe UI" pitchFamily="34" charset="0"/>
                    </a:rPr>
                    <a:t>Dark Purple</a:t>
                  </a:r>
                </a:p>
                <a:p>
                  <a:pPr algn="l" defTabSz="932472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500" dirty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R:</a:t>
                  </a:r>
                  <a:r>
                    <a:rPr lang="en-US" sz="500" baseline="0" dirty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50 G:20 B:90</a:t>
                  </a:r>
                  <a:endParaRPr lang="en-US" sz="5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5" name="Rectangle 14"/>
                <p:cNvSpPr/>
                <p:nvPr userDrawn="1"/>
              </p:nvSpPr>
              <p:spPr bwMode="auto">
                <a:xfrm>
                  <a:off x="3419856" y="4543426"/>
                  <a:ext cx="869930" cy="289766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algn="l" defTabSz="93247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500" b="1" kern="1200" baseline="0" dirty="0">
                      <a:gradFill>
                        <a:gsLst>
                          <a:gs pos="1775">
                            <a:schemeClr val="bg1"/>
                          </a:gs>
                          <a:gs pos="14000">
                            <a:schemeClr val="bg1"/>
                          </a:gs>
                        </a:gsLst>
                        <a:lin ang="5400000" scaled="0"/>
                      </a:gradFill>
                      <a:latin typeface="+mn-lt"/>
                      <a:ea typeface="Segoe UI" pitchFamily="34" charset="0"/>
                      <a:cs typeface="Segoe UI" pitchFamily="34" charset="0"/>
                    </a:rPr>
                    <a:t>Dark Blue</a:t>
                  </a:r>
                </a:p>
                <a:p>
                  <a:pPr algn="l" defTabSz="932472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500" dirty="0">
                      <a:gradFill>
                        <a:gsLst>
                          <a:gs pos="1775">
                            <a:schemeClr val="bg1"/>
                          </a:gs>
                          <a:gs pos="14000">
                            <a:schemeClr val="bg1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R:</a:t>
                  </a:r>
                  <a:r>
                    <a:rPr lang="en-US" sz="500" baseline="0" dirty="0">
                      <a:gradFill>
                        <a:gsLst>
                          <a:gs pos="1775">
                            <a:schemeClr val="bg1"/>
                          </a:gs>
                          <a:gs pos="14000">
                            <a:schemeClr val="bg1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0 G:32 B:80</a:t>
                  </a:r>
                  <a:endParaRPr lang="en-US" sz="500" dirty="0">
                    <a:gradFill>
                      <a:gsLst>
                        <a:gs pos="1775">
                          <a:schemeClr val="bg1"/>
                        </a:gs>
                        <a:gs pos="14000">
                          <a:schemeClr val="bg1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6" name="Rectangle 15"/>
                <p:cNvSpPr/>
                <p:nvPr userDrawn="1"/>
              </p:nvSpPr>
              <p:spPr bwMode="auto">
                <a:xfrm>
                  <a:off x="2498744" y="4882896"/>
                  <a:ext cx="869930" cy="289766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algn="l" defTabSz="93247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500" b="1" kern="1200" baseline="0" dirty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latin typeface="+mn-lt"/>
                      <a:ea typeface="Segoe UI" pitchFamily="34" charset="0"/>
                      <a:cs typeface="Segoe UI" pitchFamily="34" charset="0"/>
                    </a:rPr>
                    <a:t>Magenta</a:t>
                  </a:r>
                </a:p>
                <a:p>
                  <a:pPr algn="l" defTabSz="932472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500" dirty="0">
                      <a:gradFill>
                        <a:gsLst>
                          <a:gs pos="2092">
                            <a:srgbClr val="F8F8F8"/>
                          </a:gs>
                          <a:gs pos="10042">
                            <a:srgbClr val="F8F8F8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R:</a:t>
                  </a:r>
                  <a:r>
                    <a:rPr lang="en-US" sz="500" baseline="0" dirty="0">
                      <a:gradFill>
                        <a:gsLst>
                          <a:gs pos="2092">
                            <a:srgbClr val="F8F8F8"/>
                          </a:gs>
                          <a:gs pos="10042">
                            <a:srgbClr val="F8F8F8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180 G:0 B:158</a:t>
                  </a:r>
                  <a:endParaRPr lang="en-US" sz="500" dirty="0"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7" name="Rectangle 16"/>
                <p:cNvSpPr/>
                <p:nvPr userDrawn="1"/>
              </p:nvSpPr>
              <p:spPr bwMode="auto">
                <a:xfrm>
                  <a:off x="3413144" y="4882895"/>
                  <a:ext cx="869930" cy="289766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algn="l" defTabSz="93247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500" b="1" kern="1200" baseline="0" dirty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latin typeface="+mn-lt"/>
                      <a:ea typeface="Segoe UI" pitchFamily="34" charset="0"/>
                      <a:cs typeface="Segoe UI" pitchFamily="34" charset="0"/>
                    </a:rPr>
                    <a:t>Dark Gray</a:t>
                  </a:r>
                </a:p>
                <a:p>
                  <a:pPr algn="l" defTabSz="932472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500" dirty="0">
                      <a:gradFill>
                        <a:gsLst>
                          <a:gs pos="2092">
                            <a:srgbClr val="F8F8F8"/>
                          </a:gs>
                          <a:gs pos="10042">
                            <a:srgbClr val="F8F8F8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R:</a:t>
                  </a:r>
                  <a:r>
                    <a:rPr lang="en-US" sz="500" baseline="0" dirty="0">
                      <a:gradFill>
                        <a:gsLst>
                          <a:gs pos="2092">
                            <a:srgbClr val="F8F8F8"/>
                          </a:gs>
                          <a:gs pos="10042">
                            <a:srgbClr val="F8F8F8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80 G:80 B:80</a:t>
                  </a:r>
                  <a:endParaRPr lang="en-US" sz="500" dirty="0"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8" name="Rectangle 17"/>
                <p:cNvSpPr/>
                <p:nvPr userDrawn="1"/>
              </p:nvSpPr>
              <p:spPr bwMode="auto">
                <a:xfrm>
                  <a:off x="2498745" y="4543428"/>
                  <a:ext cx="869930" cy="289766"/>
                </a:xfrm>
                <a:prstGeom prst="rect">
                  <a:avLst/>
                </a:prstGeom>
                <a:solidFill>
                  <a:srgbClr val="3076BC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algn="l" defTabSz="93247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500" b="1" kern="1200" baseline="0" dirty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latin typeface="+mn-lt"/>
                      <a:ea typeface="Segoe UI" pitchFamily="34" charset="0"/>
                      <a:cs typeface="Segoe UI" pitchFamily="34" charset="0"/>
                    </a:rPr>
                    <a:t>Blue</a:t>
                  </a:r>
                </a:p>
                <a:p>
                  <a:pPr algn="l" defTabSz="932472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500" dirty="0">
                      <a:gradFill>
                        <a:gsLst>
                          <a:gs pos="2092">
                            <a:srgbClr val="F8F8F8"/>
                          </a:gs>
                          <a:gs pos="10042">
                            <a:srgbClr val="F8F8F8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R:</a:t>
                  </a:r>
                  <a:r>
                    <a:rPr lang="en-US" sz="500" baseline="0" dirty="0">
                      <a:gradFill>
                        <a:gsLst>
                          <a:gs pos="2092">
                            <a:srgbClr val="F8F8F8"/>
                          </a:gs>
                          <a:gs pos="10042">
                            <a:srgbClr val="F8F8F8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0 G:120 B:215</a:t>
                  </a:r>
                  <a:endParaRPr lang="en-US" sz="500" dirty="0"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</p:grpSp>
          <p:sp>
            <p:nvSpPr>
              <p:cNvPr id="34" name="TextBox 33"/>
              <p:cNvSpPr txBox="1"/>
              <p:nvPr userDrawn="1"/>
            </p:nvSpPr>
            <p:spPr>
              <a:xfrm rot="5400000">
                <a:off x="12988035" y="260168"/>
                <a:ext cx="843501" cy="323165"/>
              </a:xfrm>
              <a:prstGeom prst="rect">
                <a:avLst/>
              </a:prstGeom>
              <a:noFill/>
            </p:spPr>
            <p:txBody>
              <a:bodyPr wrap="none" lIns="0" tIns="91440" rIns="182880" bIns="91440" rtlCol="0">
                <a:spAutoFit/>
              </a:bodyPr>
              <a:lstStyle/>
              <a:p>
                <a:pPr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sz="100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Main colors</a:t>
                </a:r>
              </a:p>
            </p:txBody>
          </p:sp>
          <p:sp>
            <p:nvSpPr>
              <p:cNvPr id="35" name="TextBox 34"/>
              <p:cNvSpPr txBox="1"/>
              <p:nvPr userDrawn="1"/>
            </p:nvSpPr>
            <p:spPr>
              <a:xfrm rot="5400000">
                <a:off x="11742070" y="4230580"/>
                <a:ext cx="2656496" cy="323165"/>
              </a:xfrm>
              <a:prstGeom prst="rect">
                <a:avLst/>
              </a:prstGeom>
              <a:noFill/>
            </p:spPr>
            <p:txBody>
              <a:bodyPr wrap="none" lIns="0" tIns="91440" rIns="182880" bIns="91440" rtlCol="0">
                <a:spAutoFit/>
              </a:bodyPr>
              <a:lstStyle/>
              <a:p>
                <a:pPr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sz="100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Secondary colors (use only when</a:t>
                </a:r>
                <a:r>
                  <a:rPr lang="en-US" sz="1000" baseline="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 necessary)</a:t>
                </a:r>
                <a:endParaRPr lang="en-US" sz="10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endParaRPr>
              </a:p>
            </p:txBody>
          </p:sp>
        </p:grpSp>
        <p:sp>
          <p:nvSpPr>
            <p:cNvPr id="19" name="Rectangle 18"/>
            <p:cNvSpPr/>
            <p:nvPr userDrawn="1"/>
          </p:nvSpPr>
          <p:spPr bwMode="auto">
            <a:xfrm rot="5400000">
              <a:off x="12328887" y="4272718"/>
              <a:ext cx="869930" cy="289766"/>
            </a:xfrm>
            <a:prstGeom prst="rect">
              <a:avLst/>
            </a:prstGeom>
            <a:solidFill>
              <a:srgbClr val="00188F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b="1" kern="1200" baseline="0" dirty="0">
                  <a:gradFill>
                    <a:gsLst>
                      <a:gs pos="18584">
                        <a:srgbClr val="FFFFFF"/>
                      </a:gs>
                      <a:gs pos="52000">
                        <a:srgbClr val="FFFFFF"/>
                      </a:gs>
                    </a:gsLst>
                    <a:lin ang="5400000" scaled="0"/>
                  </a:gradFill>
                  <a:latin typeface="+mn-lt"/>
                  <a:ea typeface="Segoe UI" pitchFamily="34" charset="0"/>
                  <a:cs typeface="Segoe UI" pitchFamily="34" charset="0"/>
                </a:rPr>
                <a:t>Mid Blue</a:t>
              </a:r>
            </a:p>
            <a:p>
              <a:pPr algn="l" defTabSz="932472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dirty="0">
                  <a:gradFill>
                    <a:gsLst>
                      <a:gs pos="18584">
                        <a:srgbClr val="FFFFFF"/>
                      </a:gs>
                      <a:gs pos="52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R:0</a:t>
              </a:r>
              <a:r>
                <a:rPr lang="en-US" sz="500" baseline="0" dirty="0">
                  <a:gradFill>
                    <a:gsLst>
                      <a:gs pos="18584">
                        <a:srgbClr val="FFFFFF"/>
                      </a:gs>
                      <a:gs pos="52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 G:24 B:143</a:t>
              </a:r>
              <a:endParaRPr lang="en-US" sz="500" dirty="0">
                <a:gradFill>
                  <a:gsLst>
                    <a:gs pos="18584">
                      <a:srgbClr val="FFFFFF"/>
                    </a:gs>
                    <a:gs pos="52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 rot="5400000">
              <a:off x="12328887" y="5187118"/>
              <a:ext cx="869930" cy="289766"/>
            </a:xfrm>
            <a:prstGeom prst="rect">
              <a:avLst/>
            </a:prstGeom>
            <a:solidFill>
              <a:srgbClr val="107C1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b="1" kern="1200" baseline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+mn-lt"/>
                  <a:ea typeface="Segoe UI" pitchFamily="34" charset="0"/>
                  <a:cs typeface="Segoe UI" pitchFamily="34" charset="0"/>
                </a:rPr>
                <a:t>Green</a:t>
              </a:r>
            </a:p>
            <a:p>
              <a:pPr algn="l" defTabSz="932472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dirty="0"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R:</a:t>
              </a:r>
              <a:r>
                <a:rPr lang="en-US" sz="500" baseline="0" dirty="0"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16 G:124 B:16</a:t>
              </a:r>
            </a:p>
          </p:txBody>
        </p:sp>
        <p:sp>
          <p:nvSpPr>
            <p:cNvPr id="21" name="Rectangle 20"/>
            <p:cNvSpPr/>
            <p:nvPr userDrawn="1"/>
          </p:nvSpPr>
          <p:spPr bwMode="auto">
            <a:xfrm rot="5400000">
              <a:off x="12328886" y="3353996"/>
              <a:ext cx="869930" cy="289766"/>
            </a:xfrm>
            <a:prstGeom prst="rect">
              <a:avLst/>
            </a:prstGeom>
            <a:solidFill>
              <a:srgbClr val="00BCF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b="1" kern="1200" baseline="0" dirty="0">
                  <a:gradFill>
                    <a:gsLst>
                      <a:gs pos="66272">
                        <a:srgbClr val="000000"/>
                      </a:gs>
                      <a:gs pos="44000">
                        <a:srgbClr val="000000"/>
                      </a:gs>
                    </a:gsLst>
                    <a:lin ang="5400000" scaled="1"/>
                  </a:gradFill>
                  <a:latin typeface="+mn-lt"/>
                  <a:ea typeface="Segoe UI" pitchFamily="34" charset="0"/>
                  <a:cs typeface="Segoe UI" pitchFamily="34" charset="0"/>
                </a:rPr>
                <a:t>Light Blue</a:t>
              </a:r>
            </a:p>
            <a:p>
              <a:pPr algn="l" defTabSz="932472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dirty="0">
                  <a:gradFill>
                    <a:gsLst>
                      <a:gs pos="66272">
                        <a:srgbClr val="000000"/>
                      </a:gs>
                      <a:gs pos="44000">
                        <a:srgbClr val="000000"/>
                      </a:gs>
                    </a:gsLst>
                    <a:lin ang="5400000" scaled="1"/>
                  </a:gradFill>
                  <a:ea typeface="Segoe UI" pitchFamily="34" charset="0"/>
                  <a:cs typeface="Segoe UI" pitchFamily="34" charset="0"/>
                </a:rPr>
                <a:t>R:0</a:t>
              </a:r>
              <a:r>
                <a:rPr lang="en-US" sz="500" baseline="0" dirty="0">
                  <a:gradFill>
                    <a:gsLst>
                      <a:gs pos="66272">
                        <a:srgbClr val="000000"/>
                      </a:gs>
                      <a:gs pos="44000">
                        <a:srgbClr val="000000"/>
                      </a:gs>
                    </a:gsLst>
                    <a:lin ang="5400000" scaled="1"/>
                  </a:gradFill>
                  <a:ea typeface="Segoe UI" pitchFamily="34" charset="0"/>
                  <a:cs typeface="Segoe UI" pitchFamily="34" charset="0"/>
                </a:rPr>
                <a:t> G:188 B:242</a:t>
              </a:r>
              <a:endParaRPr lang="en-US" sz="500" dirty="0">
                <a:gradFill>
                  <a:gsLst>
                    <a:gs pos="66272">
                      <a:srgbClr val="000000"/>
                    </a:gs>
                    <a:gs pos="44000">
                      <a:srgbClr val="000000"/>
                    </a:gs>
                  </a:gsLst>
                  <a:lin ang="5400000" scaled="1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842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9" r:id="rId1"/>
    <p:sldLayoutId id="2147484300" r:id="rId2"/>
    <p:sldLayoutId id="2147484322" r:id="rId3"/>
    <p:sldLayoutId id="2147484295" r:id="rId4"/>
    <p:sldLayoutId id="2147484240" r:id="rId5"/>
    <p:sldLayoutId id="2147484296" r:id="rId6"/>
    <p:sldLayoutId id="2147484241" r:id="rId7"/>
    <p:sldLayoutId id="2147484297" r:id="rId8"/>
    <p:sldLayoutId id="2147484244" r:id="rId9"/>
    <p:sldLayoutId id="2147484298" r:id="rId10"/>
    <p:sldLayoutId id="2147484245" r:id="rId11"/>
    <p:sldLayoutId id="2147484247" r:id="rId12"/>
    <p:sldLayoutId id="2147484249" r:id="rId13"/>
    <p:sldLayoutId id="2147484301" r:id="rId14"/>
    <p:sldLayoutId id="2147484251" r:id="rId15"/>
    <p:sldLayoutId id="2147484254" r:id="rId16"/>
    <p:sldLayoutId id="2147484257" r:id="rId17"/>
    <p:sldLayoutId id="2147484258" r:id="rId18"/>
    <p:sldLayoutId id="2147484260" r:id="rId19"/>
    <p:sldLayoutId id="2147484299" r:id="rId20"/>
    <p:sldLayoutId id="2147484263" r:id="rId21"/>
  </p:sldLayoutIdLst>
  <p:transition>
    <p:fade/>
  </p:transition>
  <p:txStyles>
    <p:titleStyle>
      <a:lvl1pPr algn="l" defTabSz="932742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02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342900" marR="0" indent="-3429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4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584200" marR="0" indent="-2413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8001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0287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2573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639" y="295274"/>
            <a:ext cx="11889564" cy="91757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74640" y="1212851"/>
            <a:ext cx="11887198" cy="2092881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marL="342900" marR="0" lvl="0" indent="-34290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</a:pPr>
            <a:r>
              <a:rPr lang="en-US" dirty="0"/>
              <a:t>Click to edit Master text styles</a:t>
            </a:r>
          </a:p>
          <a:p>
            <a:pPr marL="584200" marR="0" lvl="1" indent="-24130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3" name="Group 2"/>
          <p:cNvGrpSpPr/>
          <p:nvPr userDrawn="1"/>
        </p:nvGrpSpPr>
        <p:grpSpPr>
          <a:xfrm>
            <a:off x="12614199" y="0"/>
            <a:ext cx="957169" cy="5766966"/>
            <a:chOff x="12614199" y="0"/>
            <a:chExt cx="957169" cy="5766966"/>
          </a:xfrm>
        </p:grpSpPr>
        <p:grpSp>
          <p:nvGrpSpPr>
            <p:cNvPr id="22" name="Group 21"/>
            <p:cNvGrpSpPr/>
            <p:nvPr userDrawn="1"/>
          </p:nvGrpSpPr>
          <p:grpSpPr>
            <a:xfrm>
              <a:off x="12614199" y="0"/>
              <a:ext cx="957169" cy="5720411"/>
              <a:chOff x="12614199" y="0"/>
              <a:chExt cx="957169" cy="5720411"/>
            </a:xfrm>
          </p:grpSpPr>
          <p:grpSp>
            <p:nvGrpSpPr>
              <p:cNvPr id="23" name="Group 22"/>
              <p:cNvGrpSpPr/>
              <p:nvPr userDrawn="1"/>
            </p:nvGrpSpPr>
            <p:grpSpPr>
              <a:xfrm rot="5400000">
                <a:off x="11576884" y="1040118"/>
                <a:ext cx="2708636" cy="634005"/>
                <a:chOff x="1581150" y="4543426"/>
                <a:chExt cx="2708636" cy="634005"/>
              </a:xfrm>
            </p:grpSpPr>
            <p:sp>
              <p:nvSpPr>
                <p:cNvPr id="30" name="Rectangle 29"/>
                <p:cNvSpPr/>
                <p:nvPr userDrawn="1"/>
              </p:nvSpPr>
              <p:spPr bwMode="auto">
                <a:xfrm>
                  <a:off x="1586734" y="4543428"/>
                  <a:ext cx="869930" cy="28976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 defTabSz="932472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500" b="1" kern="1200" baseline="0" dirty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latin typeface="+mn-lt"/>
                      <a:ea typeface="Segoe UI" pitchFamily="34" charset="0"/>
                      <a:cs typeface="Segoe UI" pitchFamily="34" charset="0"/>
                    </a:rPr>
                    <a:t>Purple</a:t>
                  </a:r>
                </a:p>
                <a:p>
                  <a:pPr algn="l" defTabSz="932472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500" dirty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R:</a:t>
                  </a:r>
                  <a:r>
                    <a:rPr lang="en-US" sz="500" baseline="0" dirty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0 G:45 B:145</a:t>
                  </a:r>
                  <a:endParaRPr lang="en-US" sz="5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31" name="Rectangle 30"/>
                <p:cNvSpPr/>
                <p:nvPr userDrawn="1"/>
              </p:nvSpPr>
              <p:spPr bwMode="auto">
                <a:xfrm>
                  <a:off x="1581150" y="4887665"/>
                  <a:ext cx="869930" cy="289766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 defTabSz="932472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500" b="1" kern="1200" baseline="0" dirty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latin typeface="+mn-lt"/>
                      <a:ea typeface="Segoe UI" pitchFamily="34" charset="0"/>
                      <a:cs typeface="Segoe UI" pitchFamily="34" charset="0"/>
                    </a:rPr>
                    <a:t>Dark Purple</a:t>
                  </a:r>
                </a:p>
                <a:p>
                  <a:pPr algn="l" defTabSz="932472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500" dirty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R:</a:t>
                  </a:r>
                  <a:r>
                    <a:rPr lang="en-US" sz="500" baseline="0" dirty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50 G:20 B:90</a:t>
                  </a:r>
                  <a:endParaRPr lang="en-US" sz="5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32" name="Rectangle 31"/>
                <p:cNvSpPr/>
                <p:nvPr userDrawn="1"/>
              </p:nvSpPr>
              <p:spPr bwMode="auto">
                <a:xfrm>
                  <a:off x="3419856" y="4543426"/>
                  <a:ext cx="869930" cy="289766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algn="l" defTabSz="93247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500" b="1" kern="1200" baseline="0" dirty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latin typeface="+mn-lt"/>
                      <a:ea typeface="Segoe UI" pitchFamily="34" charset="0"/>
                      <a:cs typeface="Segoe UI" pitchFamily="34" charset="0"/>
                    </a:rPr>
                    <a:t>Blue</a:t>
                  </a:r>
                </a:p>
                <a:p>
                  <a:pPr algn="l" defTabSz="932472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500" dirty="0">
                      <a:gradFill>
                        <a:gsLst>
                          <a:gs pos="2092">
                            <a:srgbClr val="F8F8F8"/>
                          </a:gs>
                          <a:gs pos="10042">
                            <a:srgbClr val="F8F8F8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R:</a:t>
                  </a:r>
                  <a:r>
                    <a:rPr lang="en-US" sz="500" baseline="0" dirty="0">
                      <a:gradFill>
                        <a:gsLst>
                          <a:gs pos="2092">
                            <a:srgbClr val="F8F8F8"/>
                          </a:gs>
                          <a:gs pos="10042">
                            <a:srgbClr val="F8F8F8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0 G:120 B:215</a:t>
                  </a:r>
                  <a:endParaRPr lang="en-US" sz="500" dirty="0"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33" name="Rectangle 32"/>
                <p:cNvSpPr/>
                <p:nvPr userDrawn="1"/>
              </p:nvSpPr>
              <p:spPr bwMode="auto">
                <a:xfrm>
                  <a:off x="2498744" y="4882896"/>
                  <a:ext cx="869930" cy="289766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algn="l" defTabSz="93247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500" b="1" kern="1200" baseline="0" dirty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latin typeface="+mn-lt"/>
                      <a:ea typeface="Segoe UI" pitchFamily="34" charset="0"/>
                      <a:cs typeface="Segoe UI" pitchFamily="34" charset="0"/>
                    </a:rPr>
                    <a:t>Magenta</a:t>
                  </a:r>
                </a:p>
                <a:p>
                  <a:pPr algn="l" defTabSz="932472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500" dirty="0">
                      <a:gradFill>
                        <a:gsLst>
                          <a:gs pos="2092">
                            <a:srgbClr val="F8F8F8"/>
                          </a:gs>
                          <a:gs pos="10042">
                            <a:srgbClr val="F8F8F8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R:</a:t>
                  </a:r>
                  <a:r>
                    <a:rPr lang="en-US" sz="500" baseline="0" dirty="0">
                      <a:gradFill>
                        <a:gsLst>
                          <a:gs pos="2092">
                            <a:srgbClr val="F8F8F8"/>
                          </a:gs>
                          <a:gs pos="10042">
                            <a:srgbClr val="F8F8F8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180 G:0 B:158</a:t>
                  </a:r>
                  <a:endParaRPr lang="en-US" sz="500" dirty="0"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43" name="Rectangle 42"/>
                <p:cNvSpPr/>
                <p:nvPr userDrawn="1"/>
              </p:nvSpPr>
              <p:spPr bwMode="auto">
                <a:xfrm>
                  <a:off x="3413144" y="4882895"/>
                  <a:ext cx="869930" cy="289766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solidFill>
                    <a:schemeClr val="bg1">
                      <a:alpha val="25000"/>
                    </a:schemeClr>
                  </a:solidFill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algn="l" defTabSz="93247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500" b="1" kern="1200" baseline="0" dirty="0">
                      <a:gradFill>
                        <a:gsLst>
                          <a:gs pos="66272">
                            <a:srgbClr val="000000"/>
                          </a:gs>
                          <a:gs pos="44000">
                            <a:srgbClr val="000000"/>
                          </a:gs>
                        </a:gsLst>
                        <a:lin ang="5400000" scaled="1"/>
                      </a:gradFill>
                      <a:latin typeface="+mn-lt"/>
                      <a:ea typeface="Segoe UI" pitchFamily="34" charset="0"/>
                      <a:cs typeface="Segoe UI" pitchFamily="34" charset="0"/>
                    </a:rPr>
                    <a:t>Light Gray</a:t>
                  </a:r>
                </a:p>
                <a:p>
                  <a:pPr marL="0" algn="l" defTabSz="93247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500" kern="1200" dirty="0">
                      <a:gradFill>
                        <a:gsLst>
                          <a:gs pos="66272">
                            <a:srgbClr val="000000"/>
                          </a:gs>
                          <a:gs pos="44000">
                            <a:srgbClr val="000000"/>
                          </a:gs>
                        </a:gsLst>
                        <a:lin ang="5400000" scaled="1"/>
                      </a:gradFill>
                      <a:latin typeface="+mn-lt"/>
                      <a:ea typeface="Segoe UI" pitchFamily="34" charset="0"/>
                      <a:cs typeface="Segoe UI" pitchFamily="34" charset="0"/>
                    </a:rPr>
                    <a:t>R:234 G:234 B:234</a:t>
                  </a:r>
                </a:p>
              </p:txBody>
            </p:sp>
            <p:sp>
              <p:nvSpPr>
                <p:cNvPr id="44" name="Rectangle 43"/>
                <p:cNvSpPr/>
                <p:nvPr userDrawn="1"/>
              </p:nvSpPr>
              <p:spPr bwMode="auto">
                <a:xfrm>
                  <a:off x="2498745" y="4543428"/>
                  <a:ext cx="869930" cy="28976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algn="l" defTabSz="93247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500" b="1" kern="1200" baseline="0" dirty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latin typeface="+mn-lt"/>
                      <a:ea typeface="Segoe UI" pitchFamily="34" charset="0"/>
                      <a:cs typeface="Segoe UI" pitchFamily="34" charset="0"/>
                    </a:rPr>
                    <a:t>Dark Blue</a:t>
                  </a:r>
                </a:p>
                <a:p>
                  <a:pPr marL="0" algn="l" defTabSz="93247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500" kern="1200" baseline="0" dirty="0">
                      <a:gradFill>
                        <a:gsLst>
                          <a:gs pos="2092">
                            <a:srgbClr val="F8F8F8"/>
                          </a:gs>
                          <a:gs pos="10042">
                            <a:srgbClr val="F8F8F8"/>
                          </a:gs>
                        </a:gsLst>
                        <a:lin ang="5400000" scaled="0"/>
                      </a:gradFill>
                      <a:latin typeface="+mn-lt"/>
                      <a:ea typeface="Segoe UI" pitchFamily="34" charset="0"/>
                      <a:cs typeface="Segoe UI" pitchFamily="34" charset="0"/>
                    </a:rPr>
                    <a:t>R:0 G:32 B:80</a:t>
                  </a:r>
                </a:p>
              </p:txBody>
            </p:sp>
          </p:grpSp>
          <p:sp>
            <p:nvSpPr>
              <p:cNvPr id="25" name="TextBox 24"/>
              <p:cNvSpPr txBox="1"/>
              <p:nvPr userDrawn="1"/>
            </p:nvSpPr>
            <p:spPr>
              <a:xfrm rot="5400000">
                <a:off x="12988035" y="260168"/>
                <a:ext cx="843501" cy="323165"/>
              </a:xfrm>
              <a:prstGeom prst="rect">
                <a:avLst/>
              </a:prstGeom>
              <a:noFill/>
            </p:spPr>
            <p:txBody>
              <a:bodyPr wrap="none" lIns="0" tIns="91440" rIns="182880" bIns="91440" rtlCol="0">
                <a:spAutoFit/>
              </a:bodyPr>
              <a:lstStyle/>
              <a:p>
                <a:pPr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sz="1000" dirty="0">
                    <a:gradFill>
                      <a:gsLst>
                        <a:gs pos="7692">
                          <a:schemeClr val="bg1"/>
                        </a:gs>
                        <a:gs pos="17000">
                          <a:schemeClr val="bg1"/>
                        </a:gs>
                      </a:gsLst>
                      <a:lin ang="5400000" scaled="0"/>
                    </a:gradFill>
                  </a:rPr>
                  <a:t>Main colors</a:t>
                </a:r>
              </a:p>
            </p:txBody>
          </p:sp>
          <p:sp>
            <p:nvSpPr>
              <p:cNvPr id="26" name="TextBox 25"/>
              <p:cNvSpPr txBox="1"/>
              <p:nvPr userDrawn="1"/>
            </p:nvSpPr>
            <p:spPr>
              <a:xfrm rot="5400000">
                <a:off x="11742070" y="4230580"/>
                <a:ext cx="2656496" cy="323165"/>
              </a:xfrm>
              <a:prstGeom prst="rect">
                <a:avLst/>
              </a:prstGeom>
              <a:noFill/>
            </p:spPr>
            <p:txBody>
              <a:bodyPr wrap="none" lIns="0" tIns="91440" rIns="182880" bIns="91440" rtlCol="0">
                <a:spAutoFit/>
              </a:bodyPr>
              <a:lstStyle/>
              <a:p>
                <a:pPr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sz="1000" dirty="0">
                    <a:gradFill>
                      <a:gsLst>
                        <a:gs pos="84615">
                          <a:schemeClr val="bg1"/>
                        </a:gs>
                        <a:gs pos="75000">
                          <a:schemeClr val="bg1"/>
                        </a:gs>
                      </a:gsLst>
                      <a:lin ang="5400000" scaled="0"/>
                    </a:gradFill>
                  </a:rPr>
                  <a:t>Secondary colors (use only when</a:t>
                </a:r>
                <a:r>
                  <a:rPr lang="en-US" sz="1000" baseline="0" dirty="0">
                    <a:gradFill>
                      <a:gsLst>
                        <a:gs pos="84615">
                          <a:schemeClr val="bg1"/>
                        </a:gs>
                        <a:gs pos="75000">
                          <a:schemeClr val="bg1"/>
                        </a:gs>
                      </a:gsLst>
                      <a:lin ang="5400000" scaled="0"/>
                    </a:gradFill>
                  </a:rPr>
                  <a:t> necessary)</a:t>
                </a:r>
                <a:endParaRPr lang="en-US" sz="1000" dirty="0">
                  <a:gradFill>
                    <a:gsLst>
                      <a:gs pos="84615">
                        <a:schemeClr val="bg1"/>
                      </a:gs>
                      <a:gs pos="75000">
                        <a:schemeClr val="bg1"/>
                      </a:gs>
                    </a:gsLst>
                    <a:lin ang="5400000" scaled="0"/>
                  </a:gradFill>
                </a:endParaRPr>
              </a:p>
            </p:txBody>
          </p:sp>
        </p:grpSp>
        <p:sp>
          <p:nvSpPr>
            <p:cNvPr id="18" name="Rectangle 17"/>
            <p:cNvSpPr/>
            <p:nvPr userDrawn="1"/>
          </p:nvSpPr>
          <p:spPr bwMode="auto">
            <a:xfrm rot="5400000">
              <a:off x="12328887" y="4272718"/>
              <a:ext cx="869930" cy="289766"/>
            </a:xfrm>
            <a:prstGeom prst="rect">
              <a:avLst/>
            </a:prstGeom>
            <a:solidFill>
              <a:srgbClr val="00188F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b="1" kern="1200" baseline="0" dirty="0">
                  <a:gradFill>
                    <a:gsLst>
                      <a:gs pos="18584">
                        <a:srgbClr val="FFFFFF"/>
                      </a:gs>
                      <a:gs pos="52000">
                        <a:srgbClr val="FFFFFF"/>
                      </a:gs>
                    </a:gsLst>
                    <a:lin ang="5400000" scaled="0"/>
                  </a:gradFill>
                  <a:latin typeface="+mn-lt"/>
                  <a:ea typeface="Segoe UI" pitchFamily="34" charset="0"/>
                  <a:cs typeface="Segoe UI" pitchFamily="34" charset="0"/>
                </a:rPr>
                <a:t>Mid Blue</a:t>
              </a:r>
            </a:p>
            <a:p>
              <a:pPr algn="l" defTabSz="932472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dirty="0">
                  <a:gradFill>
                    <a:gsLst>
                      <a:gs pos="18584">
                        <a:srgbClr val="FFFFFF"/>
                      </a:gs>
                      <a:gs pos="52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R:0</a:t>
              </a:r>
              <a:r>
                <a:rPr lang="en-US" sz="500" baseline="0" dirty="0">
                  <a:gradFill>
                    <a:gsLst>
                      <a:gs pos="18584">
                        <a:srgbClr val="FFFFFF"/>
                      </a:gs>
                      <a:gs pos="52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 G:24 B:143</a:t>
              </a:r>
              <a:endParaRPr lang="en-US" sz="500" dirty="0">
                <a:gradFill>
                  <a:gsLst>
                    <a:gs pos="18584">
                      <a:srgbClr val="FFFFFF"/>
                    </a:gs>
                    <a:gs pos="52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 rot="5400000">
              <a:off x="12328887" y="5187118"/>
              <a:ext cx="869930" cy="289766"/>
            </a:xfrm>
            <a:prstGeom prst="rect">
              <a:avLst/>
            </a:prstGeom>
            <a:solidFill>
              <a:srgbClr val="107C1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b="1" kern="1200" baseline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+mn-lt"/>
                  <a:ea typeface="Segoe UI" pitchFamily="34" charset="0"/>
                  <a:cs typeface="Segoe UI" pitchFamily="34" charset="0"/>
                </a:rPr>
                <a:t>Green</a:t>
              </a:r>
            </a:p>
            <a:p>
              <a:pPr algn="l" defTabSz="932472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dirty="0"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R:</a:t>
              </a:r>
              <a:r>
                <a:rPr lang="en-US" sz="500" baseline="0" dirty="0"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16 G:124 B:16</a:t>
              </a: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 rot="5400000">
              <a:off x="12328886" y="3353996"/>
              <a:ext cx="869930" cy="289766"/>
            </a:xfrm>
            <a:prstGeom prst="rect">
              <a:avLst/>
            </a:prstGeom>
            <a:solidFill>
              <a:srgbClr val="00BCF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b="1" kern="1200" baseline="0" dirty="0">
                  <a:gradFill>
                    <a:gsLst>
                      <a:gs pos="66272">
                        <a:srgbClr val="000000"/>
                      </a:gs>
                      <a:gs pos="44000">
                        <a:srgbClr val="000000"/>
                      </a:gs>
                    </a:gsLst>
                    <a:lin ang="5400000" scaled="1"/>
                  </a:gradFill>
                  <a:latin typeface="+mn-lt"/>
                  <a:ea typeface="Segoe UI" pitchFamily="34" charset="0"/>
                  <a:cs typeface="Segoe UI" pitchFamily="34" charset="0"/>
                </a:rPr>
                <a:t>Light Blue</a:t>
              </a:r>
            </a:p>
            <a:p>
              <a:pPr algn="l" defTabSz="932472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dirty="0">
                  <a:gradFill>
                    <a:gsLst>
                      <a:gs pos="66272">
                        <a:srgbClr val="000000"/>
                      </a:gs>
                      <a:gs pos="44000">
                        <a:srgbClr val="000000"/>
                      </a:gs>
                    </a:gsLst>
                    <a:lin ang="5400000" scaled="1"/>
                  </a:gradFill>
                  <a:ea typeface="Segoe UI" pitchFamily="34" charset="0"/>
                  <a:cs typeface="Segoe UI" pitchFamily="34" charset="0"/>
                </a:rPr>
                <a:t>R:0</a:t>
              </a:r>
              <a:r>
                <a:rPr lang="en-US" sz="500" baseline="0" dirty="0">
                  <a:gradFill>
                    <a:gsLst>
                      <a:gs pos="66272">
                        <a:srgbClr val="000000"/>
                      </a:gs>
                      <a:gs pos="44000">
                        <a:srgbClr val="000000"/>
                      </a:gs>
                    </a:gsLst>
                    <a:lin ang="5400000" scaled="1"/>
                  </a:gradFill>
                  <a:ea typeface="Segoe UI" pitchFamily="34" charset="0"/>
                  <a:cs typeface="Segoe UI" pitchFamily="34" charset="0"/>
                </a:rPr>
                <a:t> G:188 B:242</a:t>
              </a:r>
              <a:endParaRPr lang="en-US" sz="500" dirty="0">
                <a:gradFill>
                  <a:gsLst>
                    <a:gs pos="66272">
                      <a:srgbClr val="000000"/>
                    </a:gs>
                    <a:gs pos="44000">
                      <a:srgbClr val="000000"/>
                    </a:gs>
                  </a:gsLst>
                  <a:lin ang="5400000" scaled="1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99368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321" r:id="rId1"/>
    <p:sldLayoutId id="2147484320" r:id="rId2"/>
    <p:sldLayoutId id="2147484303" r:id="rId3"/>
    <p:sldLayoutId id="2147484304" r:id="rId4"/>
    <p:sldLayoutId id="2147484305" r:id="rId5"/>
    <p:sldLayoutId id="2147484306" r:id="rId6"/>
    <p:sldLayoutId id="2147484307" r:id="rId7"/>
    <p:sldLayoutId id="2147484308" r:id="rId8"/>
    <p:sldLayoutId id="2147484309" r:id="rId9"/>
    <p:sldLayoutId id="2147484310" r:id="rId10"/>
    <p:sldLayoutId id="2147484311" r:id="rId11"/>
    <p:sldLayoutId id="2147484313" r:id="rId12"/>
    <p:sldLayoutId id="2147484314" r:id="rId13"/>
    <p:sldLayoutId id="2147484315" r:id="rId14"/>
    <p:sldLayoutId id="2147484316" r:id="rId15"/>
    <p:sldLayoutId id="2147484317" r:id="rId16"/>
    <p:sldLayoutId id="2147484318" r:id="rId17"/>
  </p:sldLayoutIdLst>
  <p:transition>
    <p:fade/>
  </p:transition>
  <p:txStyles>
    <p:titleStyle>
      <a:lvl1pPr algn="l" defTabSz="932742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02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342900" marR="0" indent="-3429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lang="en-US" sz="4000" kern="1200" spc="0" baseline="0" dirty="0" smtClean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584200" marR="0" indent="-2413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lang="en-US" sz="2400" kern="1200" spc="0" baseline="0" dirty="0" smtClean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Segoe UI" panose="020B0502040204020203" pitchFamily="34" charset="0"/>
        </a:defRPr>
      </a:lvl2pPr>
      <a:lvl3pPr marL="8001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Segoe UI" panose="020B0502040204020203" pitchFamily="34" charset="0"/>
        </a:defRPr>
      </a:lvl3pPr>
      <a:lvl4pPr marL="10287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Segoe UI" panose="020B0502040204020203" pitchFamily="34" charset="0"/>
        </a:defRPr>
      </a:lvl4pPr>
      <a:lvl5pPr marL="12573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Segoe UI" panose="020B0502040204020203" pitchFamily="34" charset="0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20.pn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2.png"/><Relationship Id="rId7" Type="http://schemas.openxmlformats.org/officeDocument/2006/relationships/image" Target="../media/image1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2.png"/><Relationship Id="rId7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3.png"/><Relationship Id="rId10" Type="http://schemas.openxmlformats.org/officeDocument/2006/relationships/image" Target="../media/image26.png"/><Relationship Id="rId4" Type="http://schemas.openxmlformats.org/officeDocument/2006/relationships/image" Target="../media/image15.jpe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1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23.png"/><Relationship Id="rId10" Type="http://schemas.openxmlformats.org/officeDocument/2006/relationships/image" Target="../media/image26.png"/><Relationship Id="rId4" Type="http://schemas.openxmlformats.org/officeDocument/2006/relationships/image" Target="../media/image15.jpe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1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23.png"/><Relationship Id="rId4" Type="http://schemas.openxmlformats.org/officeDocument/2006/relationships/image" Target="../media/image15.jpe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29.png"/><Relationship Id="rId4" Type="http://schemas.openxmlformats.org/officeDocument/2006/relationships/image" Target="../media/image28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dentityandcloud.com/" TargetMode="External"/><Relationship Id="rId2" Type="http://schemas.openxmlformats.org/officeDocument/2006/relationships/hyperlink" Target="https://twitter.com/juvdbroek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 err="1"/>
              <a:t>Azure</a:t>
            </a:r>
            <a:r>
              <a:rPr lang="nl-NL" b="1" dirty="0"/>
              <a:t> Active Directory -</a:t>
            </a:r>
            <a:br>
              <a:rPr lang="nl-NL" b="1" dirty="0"/>
            </a:br>
            <a:r>
              <a:rPr lang="nl-NL" b="1" dirty="0"/>
              <a:t>Business 2 Consumer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57200" y="4557972"/>
            <a:ext cx="7132638" cy="1828007"/>
          </a:xfrm>
        </p:spPr>
        <p:txBody>
          <a:bodyPr/>
          <a:lstStyle/>
          <a:p>
            <a:r>
              <a:rPr lang="en-US" dirty="0"/>
              <a:t>Jurgen van den Broek	</a:t>
            </a:r>
          </a:p>
          <a:p>
            <a:r>
              <a:rPr lang="en-US" dirty="0"/>
              <a:t>Cloud consultant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151" y="6233566"/>
            <a:ext cx="1365622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90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Customer identity cases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042" y="1265014"/>
            <a:ext cx="9874757" cy="50294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3820" y="1183086"/>
            <a:ext cx="8276056" cy="54039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89516">
            <a:off x="2857664" y="1123990"/>
            <a:ext cx="8096465" cy="55044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6083" y="1190291"/>
            <a:ext cx="7783793" cy="538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1770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Technical solution so far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3447098"/>
          </a:xfrm>
        </p:spPr>
        <p:txBody>
          <a:bodyPr/>
          <a:lstStyle/>
          <a:p>
            <a:r>
              <a:rPr lang="en-US" dirty="0"/>
              <a:t>Authentication</a:t>
            </a:r>
          </a:p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Local authentication mechanisms</a:t>
            </a:r>
          </a:p>
          <a:p>
            <a:endParaRPr lang="en-US" dirty="0"/>
          </a:p>
          <a:p>
            <a:pPr lvl="0"/>
            <a:endParaRPr lang="en-US" dirty="0"/>
          </a:p>
          <a:p>
            <a:pPr lvl="1"/>
            <a:endParaRPr lang="en-US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</a:endParaRPr>
          </a:p>
          <a:p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802413" y="1068721"/>
            <a:ext cx="0" cy="1447057"/>
          </a:xfrm>
          <a:prstGeom prst="straightConnector1">
            <a:avLst/>
          </a:prstGeom>
          <a:ln w="571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 descr="Afbeeldingsresultaat voor microsoft i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4868309" y="7206630"/>
            <a:ext cx="9792500" cy="359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Afbeeldingsresultaat voor web application 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821" y="2720404"/>
            <a:ext cx="1075184" cy="107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Afbeeldingsresultaat voor user database icon"/>
          <p:cNvPicPr>
            <a:picLocks noChangeAspect="1" noChangeArrowheads="1"/>
          </p:cNvPicPr>
          <p:nvPr/>
        </p:nvPicPr>
        <p:blipFill>
          <a:blip r:embed="rId4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285" y="3609106"/>
            <a:ext cx="782215" cy="78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5752020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Technical solution so far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3785652"/>
          </a:xfrm>
        </p:spPr>
        <p:txBody>
          <a:bodyPr/>
          <a:lstStyle/>
          <a:p>
            <a:r>
              <a:rPr lang="en-US" dirty="0"/>
              <a:t>Authentication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Local authentication mechanisms</a:t>
            </a:r>
          </a:p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Direct Social </a:t>
            </a:r>
            <a:r>
              <a:rPr lang="en-US" dirty="0" err="1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IdP</a:t>
            </a:r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 integration</a:t>
            </a:r>
          </a:p>
          <a:p>
            <a:endParaRPr lang="en-US" dirty="0"/>
          </a:p>
          <a:p>
            <a:pPr lvl="0"/>
            <a:endParaRPr lang="en-US" dirty="0"/>
          </a:p>
          <a:p>
            <a:pPr lvl="1"/>
            <a:endParaRPr lang="en-US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</a:endParaRPr>
          </a:p>
          <a:p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802413" y="1068721"/>
            <a:ext cx="0" cy="1447057"/>
          </a:xfrm>
          <a:prstGeom prst="straightConnector1">
            <a:avLst/>
          </a:prstGeom>
          <a:ln w="57150">
            <a:solidFill>
              <a:schemeClr val="tx1">
                <a:alpha val="13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1586" y="555706"/>
            <a:ext cx="1838095" cy="657143"/>
          </a:xfrm>
          <a:prstGeom prst="rect">
            <a:avLst/>
          </a:prstGeom>
        </p:spPr>
      </p:pic>
      <p:pic>
        <p:nvPicPr>
          <p:cNvPr id="1026" name="Picture 2" descr="Afbeeldingsresultaat voor goog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7310" y="1429085"/>
            <a:ext cx="1656184" cy="63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fbeeldingsresultaat voor microsoft i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4868309" y="7206630"/>
            <a:ext cx="9792500" cy="359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fbeeldingsresultaat voor microsoft i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8557" y="1337022"/>
            <a:ext cx="670410" cy="67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Arrow Connector 13"/>
          <p:cNvCxnSpPr/>
          <p:nvPr/>
        </p:nvCxnSpPr>
        <p:spPr>
          <a:xfrm flipH="1">
            <a:off x="8353642" y="2230220"/>
            <a:ext cx="600899" cy="490184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Afbeeldingsresultaat voor web application ic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821" y="2720404"/>
            <a:ext cx="1075184" cy="107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Afbeeldingsresultaat voor user database icon"/>
          <p:cNvPicPr>
            <a:picLocks noChangeAspect="1" noChangeArrowheads="1"/>
          </p:cNvPicPr>
          <p:nvPr/>
        </p:nvPicPr>
        <p:blipFill>
          <a:blip r:embed="rId7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285" y="3609106"/>
            <a:ext cx="782215" cy="78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2573659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Technical solution so far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4462760"/>
          </a:xfrm>
        </p:spPr>
        <p:txBody>
          <a:bodyPr/>
          <a:lstStyle/>
          <a:p>
            <a:r>
              <a:rPr lang="en-US" dirty="0"/>
              <a:t>Authentication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Local authentication mechanisms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Direct Social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</a:rPr>
              <a:t>IdP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integration</a:t>
            </a:r>
          </a:p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Active Directory Federation Server (ADFS) </a:t>
            </a:r>
          </a:p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infrastructure solutions</a:t>
            </a:r>
          </a:p>
          <a:p>
            <a:endParaRPr lang="en-US" dirty="0"/>
          </a:p>
          <a:p>
            <a:pPr lvl="0"/>
            <a:endParaRPr lang="en-US" dirty="0"/>
          </a:p>
          <a:p>
            <a:pPr lvl="1"/>
            <a:endParaRPr lang="en-US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</a:endParaRPr>
          </a:p>
          <a:p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802413" y="1068721"/>
            <a:ext cx="0" cy="1447057"/>
          </a:xfrm>
          <a:prstGeom prst="straightConnector1">
            <a:avLst/>
          </a:prstGeom>
          <a:ln w="57150">
            <a:solidFill>
              <a:schemeClr val="tx1">
                <a:alpha val="13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1586" y="555706"/>
            <a:ext cx="1838095" cy="657143"/>
          </a:xfrm>
          <a:prstGeom prst="rect">
            <a:avLst/>
          </a:prstGeom>
        </p:spPr>
      </p:pic>
      <p:pic>
        <p:nvPicPr>
          <p:cNvPr id="1026" name="Picture 2" descr="Afbeeldingsresultaat voor goog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7310" y="1429085"/>
            <a:ext cx="1656184" cy="63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fbeeldingsresultaat voor microsoft i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4868309" y="7206630"/>
            <a:ext cx="9792500" cy="359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fbeeldingsresultaat voor microsoft i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8557" y="1337022"/>
            <a:ext cx="670410" cy="67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Arrow Connector 13"/>
          <p:cNvCxnSpPr/>
          <p:nvPr/>
        </p:nvCxnSpPr>
        <p:spPr>
          <a:xfrm flipH="1">
            <a:off x="8353642" y="2230220"/>
            <a:ext cx="600899" cy="490184"/>
          </a:xfrm>
          <a:prstGeom prst="straightConnector1">
            <a:avLst/>
          </a:prstGeom>
          <a:ln w="57150">
            <a:solidFill>
              <a:schemeClr val="tx1">
                <a:alpha val="13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4" descr="Afbeeldingsresultaat voor adf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2870" y="2921198"/>
            <a:ext cx="2306122" cy="104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/>
          <p:cNvCxnSpPr/>
          <p:nvPr/>
        </p:nvCxnSpPr>
        <p:spPr>
          <a:xfrm flipH="1">
            <a:off x="8713682" y="3280917"/>
            <a:ext cx="720080" cy="2796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Afbeeldingsresultaat voor web application ico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821" y="2720404"/>
            <a:ext cx="1075184" cy="107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Afbeeldingsresultaat voor user database icon"/>
          <p:cNvPicPr>
            <a:picLocks noChangeAspect="1" noChangeArrowheads="1"/>
          </p:cNvPicPr>
          <p:nvPr/>
        </p:nvPicPr>
        <p:blipFill>
          <a:blip r:embed="rId8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285" y="3609106"/>
            <a:ext cx="782215" cy="78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0979305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Technical solution so far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5478423"/>
          </a:xfrm>
        </p:spPr>
        <p:txBody>
          <a:bodyPr/>
          <a:lstStyle/>
          <a:p>
            <a:r>
              <a:rPr lang="en-US" dirty="0"/>
              <a:t>Authentication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Local authentication mechanisms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Direct Social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</a:rPr>
              <a:t>IdP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integration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Active Directory Federation Server (ADFS) 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infrastructure solutions</a:t>
            </a:r>
          </a:p>
          <a:p>
            <a:endParaRPr lang="en-US" dirty="0"/>
          </a:p>
          <a:p>
            <a:r>
              <a:rPr lang="en-US" dirty="0"/>
              <a:t>Identity management</a:t>
            </a:r>
          </a:p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Local user store </a:t>
            </a:r>
          </a:p>
          <a:p>
            <a:pPr lvl="0"/>
            <a:endParaRPr lang="en-US" dirty="0"/>
          </a:p>
          <a:p>
            <a:pPr lvl="1"/>
            <a:endParaRPr lang="en-US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</a:endParaRPr>
          </a:p>
          <a:p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802413" y="1068721"/>
            <a:ext cx="0" cy="1447057"/>
          </a:xfrm>
          <a:prstGeom prst="straightConnector1">
            <a:avLst/>
          </a:prstGeom>
          <a:ln w="57150">
            <a:solidFill>
              <a:schemeClr val="tx1">
                <a:alpha val="13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1586" y="555706"/>
            <a:ext cx="1838095" cy="657143"/>
          </a:xfrm>
          <a:prstGeom prst="rect">
            <a:avLst/>
          </a:prstGeom>
        </p:spPr>
      </p:pic>
      <p:pic>
        <p:nvPicPr>
          <p:cNvPr id="1026" name="Picture 2" descr="Afbeeldingsresultaat voor goog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7310" y="1429085"/>
            <a:ext cx="1656184" cy="63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fbeeldingsresultaat voor microsoft i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4868309" y="7206630"/>
            <a:ext cx="9792500" cy="359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fbeeldingsresultaat voor microsoft i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8557" y="1337022"/>
            <a:ext cx="670410" cy="67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Arrow Connector 13"/>
          <p:cNvCxnSpPr/>
          <p:nvPr/>
        </p:nvCxnSpPr>
        <p:spPr>
          <a:xfrm flipH="1">
            <a:off x="8353642" y="2230220"/>
            <a:ext cx="600899" cy="490184"/>
          </a:xfrm>
          <a:prstGeom prst="straightConnector1">
            <a:avLst/>
          </a:prstGeom>
          <a:ln w="57150">
            <a:solidFill>
              <a:schemeClr val="tx1">
                <a:alpha val="13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4" descr="Afbeeldingsresultaat voor adfs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2870" y="2921198"/>
            <a:ext cx="2306122" cy="104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/>
          <p:cNvCxnSpPr/>
          <p:nvPr/>
        </p:nvCxnSpPr>
        <p:spPr>
          <a:xfrm flipH="1">
            <a:off x="8713682" y="3280917"/>
            <a:ext cx="720080" cy="2796"/>
          </a:xfrm>
          <a:prstGeom prst="straightConnector1">
            <a:avLst/>
          </a:prstGeom>
          <a:ln w="57150">
            <a:solidFill>
              <a:schemeClr val="tx1">
                <a:alpha val="13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Afbeeldingsresultaat voor web application ico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821" y="2720404"/>
            <a:ext cx="1075184" cy="107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Afbeeldingsresultaat voor user database icon"/>
          <p:cNvPicPr>
            <a:picLocks noChangeAspect="1" noChangeArrowheads="1"/>
          </p:cNvPicPr>
          <p:nvPr/>
        </p:nvPicPr>
        <p:blipFill>
          <a:blip r:embed="rId9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285" y="3609106"/>
            <a:ext cx="782215" cy="78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Afbeeldingsresultaat voor user ico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8047" y="4000213"/>
            <a:ext cx="350167" cy="350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1472262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Technical solution so far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5816977"/>
          </a:xfrm>
        </p:spPr>
        <p:txBody>
          <a:bodyPr/>
          <a:lstStyle/>
          <a:p>
            <a:r>
              <a:rPr lang="en-US" dirty="0"/>
              <a:t>Authentication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Local authentication mechanisms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Direct Social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</a:rPr>
              <a:t>IdP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integration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Active Directory Federation Server (ADFS) 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infrastructure solutions</a:t>
            </a:r>
          </a:p>
          <a:p>
            <a:endParaRPr lang="en-US" dirty="0"/>
          </a:p>
          <a:p>
            <a:r>
              <a:rPr lang="en-US" dirty="0"/>
              <a:t>Identity management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Local user store </a:t>
            </a:r>
          </a:p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CRM Integration</a:t>
            </a:r>
          </a:p>
          <a:p>
            <a:pPr lvl="0"/>
            <a:endParaRPr lang="en-US" dirty="0"/>
          </a:p>
          <a:p>
            <a:pPr lvl="1"/>
            <a:endParaRPr lang="en-US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</a:endParaRPr>
          </a:p>
          <a:p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802413" y="1068721"/>
            <a:ext cx="0" cy="1447057"/>
          </a:xfrm>
          <a:prstGeom prst="straightConnector1">
            <a:avLst/>
          </a:prstGeom>
          <a:ln w="57150">
            <a:solidFill>
              <a:schemeClr val="tx1">
                <a:alpha val="13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1586" y="555706"/>
            <a:ext cx="1838095" cy="657143"/>
          </a:xfrm>
          <a:prstGeom prst="rect">
            <a:avLst/>
          </a:prstGeom>
        </p:spPr>
      </p:pic>
      <p:pic>
        <p:nvPicPr>
          <p:cNvPr id="1026" name="Picture 2" descr="Afbeeldingsresultaat voor goog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7310" y="1429085"/>
            <a:ext cx="1656184" cy="63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fbeeldingsresultaat voor microsoft i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4868309" y="7206630"/>
            <a:ext cx="9792500" cy="359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fbeeldingsresultaat voor microsoft i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8557" y="1337022"/>
            <a:ext cx="670410" cy="67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Arrow Connector 13"/>
          <p:cNvCxnSpPr/>
          <p:nvPr/>
        </p:nvCxnSpPr>
        <p:spPr>
          <a:xfrm flipH="1">
            <a:off x="8353642" y="2230220"/>
            <a:ext cx="600899" cy="490184"/>
          </a:xfrm>
          <a:prstGeom prst="straightConnector1">
            <a:avLst/>
          </a:prstGeom>
          <a:ln w="57150">
            <a:solidFill>
              <a:schemeClr val="tx1">
                <a:alpha val="13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8713682" y="3280917"/>
            <a:ext cx="720080" cy="2796"/>
          </a:xfrm>
          <a:prstGeom prst="straightConnector1">
            <a:avLst/>
          </a:prstGeom>
          <a:ln w="57150">
            <a:solidFill>
              <a:schemeClr val="tx1">
                <a:alpha val="13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Afbeeldingsresultaat voor web application ic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821" y="2720404"/>
            <a:ext cx="1075184" cy="107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Afbeeldingsresultaat voor user database icon"/>
          <p:cNvPicPr>
            <a:picLocks noChangeAspect="1" noChangeArrowheads="1"/>
          </p:cNvPicPr>
          <p:nvPr/>
        </p:nvPicPr>
        <p:blipFill>
          <a:blip r:embed="rId7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285" y="3609106"/>
            <a:ext cx="782215" cy="78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Afbeeldingsresultaat voor crm ico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6600" y="5304026"/>
            <a:ext cx="997162" cy="976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Straight Arrow Connector 17"/>
          <p:cNvCxnSpPr/>
          <p:nvPr/>
        </p:nvCxnSpPr>
        <p:spPr>
          <a:xfrm flipH="1" flipV="1">
            <a:off x="7432500" y="4391321"/>
            <a:ext cx="1004100" cy="911822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4" descr="Afbeeldingsresultaat voor adf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2870" y="2921198"/>
            <a:ext cx="2306122" cy="104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Straight Arrow Connector 22"/>
          <p:cNvCxnSpPr/>
          <p:nvPr/>
        </p:nvCxnSpPr>
        <p:spPr>
          <a:xfrm flipH="1">
            <a:off x="9386589" y="4391321"/>
            <a:ext cx="1004100" cy="911822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" descr="Afbeeldingsresultaat voor user ico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647" y="4952976"/>
            <a:ext cx="350167" cy="350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Afbeeldingsresultaat voor user ico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282" y="4952976"/>
            <a:ext cx="350167" cy="350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42445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4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18535E-6 -1.23922E-6 L -0.10429 -0.1404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21" y="-703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4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1208E-6 -1.23922E-6 L 0.10109 -0.1418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55" y="-71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Technical solution so far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7171194"/>
          </a:xfrm>
        </p:spPr>
        <p:txBody>
          <a:bodyPr/>
          <a:lstStyle/>
          <a:p>
            <a:r>
              <a:rPr lang="en-US" dirty="0"/>
              <a:t>Authentication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Local authentication mechanisms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Direct Social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</a:rPr>
              <a:t>IdP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integration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Active Directory Federation Server (ADFS) 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infrastructure solutions</a:t>
            </a:r>
          </a:p>
          <a:p>
            <a:endParaRPr lang="en-US" dirty="0"/>
          </a:p>
          <a:p>
            <a:r>
              <a:rPr lang="en-US" dirty="0"/>
              <a:t>Identity management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Local user store 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CRM Integration</a:t>
            </a:r>
          </a:p>
          <a:p>
            <a:pPr lvl="1"/>
            <a:endParaRPr lang="en-US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</a:endParaRPr>
          </a:p>
          <a:p>
            <a:pPr lvl="0"/>
            <a:r>
              <a:rPr lang="en-US" dirty="0"/>
              <a:t>Self Service?</a:t>
            </a:r>
          </a:p>
          <a:p>
            <a:pPr lvl="1"/>
            <a:endParaRPr lang="en-US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</a:endParaRPr>
          </a:p>
          <a:p>
            <a:pPr lvl="0"/>
            <a:endParaRPr lang="en-US" dirty="0"/>
          </a:p>
          <a:p>
            <a:pPr lvl="1"/>
            <a:endParaRPr lang="en-US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</a:endParaRPr>
          </a:p>
          <a:p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802413" y="1068721"/>
            <a:ext cx="0" cy="1447057"/>
          </a:xfrm>
          <a:prstGeom prst="straightConnector1">
            <a:avLst/>
          </a:prstGeom>
          <a:ln w="57150">
            <a:solidFill>
              <a:schemeClr val="tx1">
                <a:alpha val="13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1586" y="555706"/>
            <a:ext cx="1838095" cy="657143"/>
          </a:xfrm>
          <a:prstGeom prst="rect">
            <a:avLst/>
          </a:prstGeom>
        </p:spPr>
      </p:pic>
      <p:pic>
        <p:nvPicPr>
          <p:cNvPr id="1026" name="Picture 2" descr="Afbeeldingsresultaat voor goog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7310" y="1429085"/>
            <a:ext cx="1656184" cy="63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fbeeldingsresultaat voor microsoft i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4868309" y="7206630"/>
            <a:ext cx="9792500" cy="359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fbeeldingsresultaat voor microsoft i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8557" y="1337022"/>
            <a:ext cx="670410" cy="67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Arrow Connector 13"/>
          <p:cNvCxnSpPr/>
          <p:nvPr/>
        </p:nvCxnSpPr>
        <p:spPr>
          <a:xfrm flipH="1">
            <a:off x="8353642" y="2230220"/>
            <a:ext cx="600899" cy="490184"/>
          </a:xfrm>
          <a:prstGeom prst="straightConnector1">
            <a:avLst/>
          </a:prstGeom>
          <a:ln w="57150">
            <a:solidFill>
              <a:schemeClr val="tx1">
                <a:alpha val="13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8713682" y="3280917"/>
            <a:ext cx="720080" cy="2796"/>
          </a:xfrm>
          <a:prstGeom prst="straightConnector1">
            <a:avLst/>
          </a:prstGeom>
          <a:ln w="57150">
            <a:solidFill>
              <a:schemeClr val="tx1">
                <a:alpha val="13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Afbeeldingsresultaat voor web application ic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821" y="2720404"/>
            <a:ext cx="1075184" cy="107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Afbeeldingsresultaat voor user database icon"/>
          <p:cNvPicPr>
            <a:picLocks noChangeAspect="1" noChangeArrowheads="1"/>
          </p:cNvPicPr>
          <p:nvPr/>
        </p:nvPicPr>
        <p:blipFill>
          <a:blip r:embed="rId7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285" y="3609106"/>
            <a:ext cx="782215" cy="78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Afbeeldingsresultaat voor crm ico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6600" y="5304026"/>
            <a:ext cx="997162" cy="976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Straight Arrow Connector 17"/>
          <p:cNvCxnSpPr/>
          <p:nvPr/>
        </p:nvCxnSpPr>
        <p:spPr>
          <a:xfrm flipH="1" flipV="1">
            <a:off x="7432500" y="4391321"/>
            <a:ext cx="1004100" cy="911822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4" descr="Afbeeldingsresultaat voor adf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2870" y="2921198"/>
            <a:ext cx="2306122" cy="104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Straight Arrow Connector 22"/>
          <p:cNvCxnSpPr/>
          <p:nvPr/>
        </p:nvCxnSpPr>
        <p:spPr>
          <a:xfrm flipH="1">
            <a:off x="9386589" y="4391321"/>
            <a:ext cx="1004100" cy="911822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7886909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What’s new?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3351802" y="4731271"/>
            <a:ext cx="1857399" cy="1286271"/>
            <a:chOff x="3351802" y="3530534"/>
            <a:chExt cx="1857399" cy="1286271"/>
          </a:xfrm>
        </p:grpSpPr>
        <p:pic>
          <p:nvPicPr>
            <p:cNvPr id="4" name="Picture 2" descr="Afbeeldingsresultaat voor web application ico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4017" y="3530534"/>
              <a:ext cx="1075184" cy="1075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6" descr="Afbeeldingsresultaat voor user database icon"/>
            <p:cNvPicPr>
              <a:picLocks noChangeAspect="1" noChangeArrowheads="1"/>
            </p:cNvPicPr>
            <p:nvPr/>
          </p:nvPicPr>
          <p:blipFill>
            <a:blip r:embed="rId3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1802" y="4034590"/>
              <a:ext cx="782215" cy="7822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Group 11"/>
          <p:cNvGrpSpPr/>
          <p:nvPr/>
        </p:nvGrpSpPr>
        <p:grpSpPr>
          <a:xfrm>
            <a:off x="3352726" y="4731271"/>
            <a:ext cx="1857399" cy="1286271"/>
            <a:chOff x="3351802" y="3530534"/>
            <a:chExt cx="1857399" cy="1286271"/>
          </a:xfrm>
        </p:grpSpPr>
        <p:pic>
          <p:nvPicPr>
            <p:cNvPr id="13" name="Picture 2" descr="Afbeeldingsresultaat voor web application ico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4017" y="3530534"/>
              <a:ext cx="1075184" cy="1075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6" descr="Afbeeldingsresultaat voor user database icon"/>
            <p:cNvPicPr>
              <a:picLocks noChangeAspect="1" noChangeArrowheads="1"/>
            </p:cNvPicPr>
            <p:nvPr/>
          </p:nvPicPr>
          <p:blipFill>
            <a:blip r:embed="rId3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1802" y="4034590"/>
              <a:ext cx="782215" cy="7822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" name="Group 14"/>
          <p:cNvGrpSpPr/>
          <p:nvPr/>
        </p:nvGrpSpPr>
        <p:grpSpPr>
          <a:xfrm>
            <a:off x="5858197" y="4731271"/>
            <a:ext cx="1857399" cy="1286271"/>
            <a:chOff x="3351802" y="3530534"/>
            <a:chExt cx="1857399" cy="1286271"/>
          </a:xfrm>
        </p:grpSpPr>
        <p:pic>
          <p:nvPicPr>
            <p:cNvPr id="16" name="Picture 2" descr="Afbeeldingsresultaat voor web application ico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4017" y="3530534"/>
              <a:ext cx="1075184" cy="1075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6" descr="Afbeeldingsresultaat voor user database icon"/>
            <p:cNvPicPr>
              <a:picLocks noChangeAspect="1" noChangeArrowheads="1"/>
            </p:cNvPicPr>
            <p:nvPr/>
          </p:nvPicPr>
          <p:blipFill>
            <a:blip r:embed="rId3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1802" y="4034590"/>
              <a:ext cx="782215" cy="7822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Group 17"/>
          <p:cNvGrpSpPr/>
          <p:nvPr/>
        </p:nvGrpSpPr>
        <p:grpSpPr>
          <a:xfrm>
            <a:off x="8364592" y="4731271"/>
            <a:ext cx="1857399" cy="1286271"/>
            <a:chOff x="3351802" y="3530534"/>
            <a:chExt cx="1857399" cy="1286271"/>
          </a:xfrm>
        </p:grpSpPr>
        <p:pic>
          <p:nvPicPr>
            <p:cNvPr id="19" name="Picture 2" descr="Afbeeldingsresultaat voor web application ico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4017" y="3530534"/>
              <a:ext cx="1075184" cy="1075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6" descr="Afbeeldingsresultaat voor user database icon"/>
            <p:cNvPicPr>
              <a:picLocks noChangeAspect="1" noChangeArrowheads="1"/>
            </p:cNvPicPr>
            <p:nvPr/>
          </p:nvPicPr>
          <p:blipFill>
            <a:blip r:embed="rId3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1802" y="4034590"/>
              <a:ext cx="782215" cy="7822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28" y="1913086"/>
            <a:ext cx="2819076" cy="1698941"/>
          </a:xfrm>
          <a:prstGeom prst="rect">
            <a:avLst/>
          </a:prstGeom>
          <a:ln>
            <a:noFill/>
          </a:ln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620" y="2188004"/>
            <a:ext cx="1092332" cy="1092332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4903508" y="3246383"/>
            <a:ext cx="2072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/>
              <a:t>Azure AD B2C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4921" y="377146"/>
            <a:ext cx="1838095" cy="657143"/>
          </a:xfrm>
          <a:prstGeom prst="rect">
            <a:avLst/>
          </a:prstGeom>
        </p:spPr>
      </p:pic>
      <p:pic>
        <p:nvPicPr>
          <p:cNvPr id="31" name="Picture 2" descr="Afbeeldingsresultaat voor googl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0645" y="1250525"/>
            <a:ext cx="1656184" cy="63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8" descr="Afbeeldingsresultaat voor microsoft id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1892" y="1158462"/>
            <a:ext cx="670410" cy="67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3" name="Straight Arrow Connector 32"/>
          <p:cNvCxnSpPr/>
          <p:nvPr/>
        </p:nvCxnSpPr>
        <p:spPr>
          <a:xfrm flipH="1">
            <a:off x="7760904" y="1985094"/>
            <a:ext cx="730948" cy="448002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2257797" y="4141116"/>
            <a:ext cx="730948" cy="448002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4759126" y="4141116"/>
            <a:ext cx="234975" cy="448002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6881969" y="4138915"/>
            <a:ext cx="296035" cy="452405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 flipV="1">
            <a:off x="8735508" y="4141116"/>
            <a:ext cx="730948" cy="448002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6074221" y="904974"/>
            <a:ext cx="0" cy="837357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-310660" y="1668212"/>
            <a:ext cx="5069786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/>
              <a:t>Customizable configuration per Application</a:t>
            </a:r>
          </a:p>
          <a:p>
            <a:pPr lvl="1"/>
            <a:r>
              <a:rPr lang="en-US" dirty="0"/>
              <a:t>(including branding)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Single Sign On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Registration functionality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Social Identity Providers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0326688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24177E-7 -5.40172E-7 L -0.19734 -0.0006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67" y="-4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Comparing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4462760"/>
          </a:xfrm>
        </p:spPr>
        <p:txBody>
          <a:bodyPr/>
          <a:lstStyle/>
          <a:p>
            <a:pPr lvl="0">
              <a:spcBef>
                <a:spcPct val="20000"/>
              </a:spcBef>
              <a:buClrTx/>
            </a:pPr>
            <a:r>
              <a:rPr lang="en-GB" sz="4000" dirty="0">
                <a:solidFill>
                  <a:srgbClr val="011E4F"/>
                </a:solidFill>
              </a:rPr>
              <a:t>Azure Active Directory</a:t>
            </a:r>
          </a:p>
          <a:p>
            <a:pPr lvl="1"/>
            <a:endParaRPr lang="en-US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</a:endParaRPr>
          </a:p>
          <a:p>
            <a:pPr lvl="1"/>
            <a:endParaRPr lang="en-US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</a:endParaRPr>
          </a:p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Identity Provider</a:t>
            </a:r>
          </a:p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Focus on self-service</a:t>
            </a:r>
          </a:p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Enterprise identities </a:t>
            </a:r>
          </a:p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HR</a:t>
            </a:r>
          </a:p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Auto-provisioned</a:t>
            </a:r>
          </a:p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License per user</a:t>
            </a:r>
          </a:p>
          <a:p>
            <a:pPr lvl="1"/>
            <a:endParaRPr lang="en-US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</a:endParaRPr>
          </a:p>
          <a:p>
            <a:pPr lvl="0">
              <a:spcBef>
                <a:spcPct val="20000"/>
              </a:spcBef>
              <a:buClrTx/>
            </a:pPr>
            <a:endParaRPr lang="en-GB" sz="4000" dirty="0">
              <a:solidFill>
                <a:srgbClr val="011E4F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002213" y="1212848"/>
            <a:ext cx="6159625" cy="4044184"/>
          </a:xfrm>
        </p:spPr>
        <p:txBody>
          <a:bodyPr/>
          <a:lstStyle/>
          <a:p>
            <a:pPr lvl="0">
              <a:spcBef>
                <a:spcPct val="20000"/>
              </a:spcBef>
              <a:buClrTx/>
            </a:pPr>
            <a:r>
              <a:rPr lang="en-GB" sz="4000" dirty="0">
                <a:solidFill>
                  <a:srgbClr val="011E4F"/>
                </a:solidFill>
              </a:rPr>
              <a:t>Azure Active Directory B2C</a:t>
            </a:r>
            <a:endParaRPr lang="nl-NL" sz="4000" dirty="0">
              <a:solidFill>
                <a:srgbClr val="011E4F"/>
              </a:solidFill>
            </a:endParaRPr>
          </a:p>
          <a:p>
            <a:pPr lvl="1"/>
            <a:endParaRPr lang="en-US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</a:endParaRPr>
          </a:p>
          <a:p>
            <a:pPr lvl="1"/>
            <a:endParaRPr lang="en-US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</a:endParaRPr>
          </a:p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Identity Provider</a:t>
            </a:r>
          </a:p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Focus on self-service</a:t>
            </a:r>
          </a:p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Customer identities</a:t>
            </a:r>
          </a:p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CRM</a:t>
            </a:r>
          </a:p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Self-registration</a:t>
            </a:r>
          </a:p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Price per user / authentication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671546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9" y="295274"/>
            <a:ext cx="5295526" cy="917575"/>
          </a:xfrm>
        </p:spPr>
        <p:txBody>
          <a:bodyPr/>
          <a:lstStyle/>
          <a:p>
            <a:r>
              <a:rPr lang="nl-NL" dirty="0" err="1"/>
              <a:t>What’s</a:t>
            </a:r>
            <a:r>
              <a:rPr lang="nl-NL" dirty="0"/>
              <a:t> on </a:t>
            </a:r>
            <a:r>
              <a:rPr lang="nl-NL" dirty="0" err="1"/>
              <a:t>the</a:t>
            </a:r>
            <a:r>
              <a:rPr lang="nl-NL" dirty="0"/>
              <a:t> menu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4801314"/>
          </a:xfrm>
        </p:spPr>
        <p:txBody>
          <a:bodyPr/>
          <a:lstStyle/>
          <a:p>
            <a:r>
              <a:rPr lang="en-GB" dirty="0"/>
              <a:t>Authentication / Registration</a:t>
            </a:r>
          </a:p>
          <a:p>
            <a:r>
              <a:rPr lang="en-GB" dirty="0"/>
              <a:t>Social Identity Providers</a:t>
            </a:r>
            <a:endParaRPr lang="nl-NL" dirty="0"/>
          </a:p>
          <a:p>
            <a:r>
              <a:rPr lang="en-GB" dirty="0"/>
              <a:t>Attributes and Claims</a:t>
            </a:r>
            <a:endParaRPr lang="nl-NL" dirty="0"/>
          </a:p>
          <a:p>
            <a:r>
              <a:rPr lang="en-US" dirty="0"/>
              <a:t>Branding</a:t>
            </a:r>
          </a:p>
          <a:p>
            <a:r>
              <a:rPr lang="en-US" dirty="0"/>
              <a:t>Typical B2C scenarios</a:t>
            </a:r>
          </a:p>
          <a:p>
            <a:endParaRPr lang="en-US" dirty="0"/>
          </a:p>
          <a:p>
            <a:endParaRPr lang="nl-NL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389" y="2849190"/>
            <a:ext cx="2819076" cy="1698941"/>
          </a:xfrm>
          <a:prstGeom prst="rect">
            <a:avLst/>
          </a:prstGeom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581" y="3124108"/>
            <a:ext cx="1092332" cy="109233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814469" y="4182487"/>
            <a:ext cx="2072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/>
              <a:t>Azure AD B2C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1433" y="5603756"/>
            <a:ext cx="868987" cy="868987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H="1" flipV="1">
            <a:off x="8980931" y="4687112"/>
            <a:ext cx="7859" cy="731816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8988790" y="1841078"/>
            <a:ext cx="0" cy="837357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 descr="Afbeeldingsresultaat voor googl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8717" y="2040497"/>
            <a:ext cx="1656184" cy="63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Arrow Connector 13"/>
          <p:cNvCxnSpPr/>
          <p:nvPr/>
        </p:nvCxnSpPr>
        <p:spPr>
          <a:xfrm flipV="1">
            <a:off x="10322693" y="2699428"/>
            <a:ext cx="432047" cy="625212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/>
          <p:cNvSpPr txBox="1">
            <a:spLocks/>
          </p:cNvSpPr>
          <p:nvPr/>
        </p:nvSpPr>
        <p:spPr>
          <a:xfrm>
            <a:off x="6722293" y="295274"/>
            <a:ext cx="5295526" cy="91757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102" baseline="0" dirty="0" smtClean="0">
                <a:ln w="3175">
                  <a:noFill/>
                </a:ln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nl-NL" dirty="0"/>
              <a:t>Demo environment</a:t>
            </a:r>
          </a:p>
        </p:txBody>
      </p:sp>
    </p:spTree>
    <p:extLst>
      <p:ext uri="{BB962C8B-B14F-4D97-AF65-F5344CB8AC3E}">
        <p14:creationId xmlns:p14="http://schemas.microsoft.com/office/powerpoint/2010/main" val="8345370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24654" y="760958"/>
            <a:ext cx="11889564" cy="917575"/>
          </a:xfrm>
        </p:spPr>
        <p:txBody>
          <a:bodyPr/>
          <a:lstStyle/>
          <a:p>
            <a:pPr algn="ctr"/>
            <a:r>
              <a:rPr lang="en-US" sz="11500" dirty="0"/>
              <a:t>Demo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3490" y="3353246"/>
            <a:ext cx="7105650" cy="28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583672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573" y="2849190"/>
            <a:ext cx="11889564" cy="917575"/>
          </a:xfrm>
        </p:spPr>
        <p:txBody>
          <a:bodyPr/>
          <a:lstStyle/>
          <a:p>
            <a:pPr algn="ctr"/>
            <a:r>
              <a:rPr lang="en-US" sz="7200" dirty="0"/>
              <a:t>Authentication &amp; Registration</a:t>
            </a:r>
          </a:p>
        </p:txBody>
      </p:sp>
    </p:spTree>
    <p:extLst>
      <p:ext uri="{BB962C8B-B14F-4D97-AF65-F5344CB8AC3E}">
        <p14:creationId xmlns:p14="http://schemas.microsoft.com/office/powerpoint/2010/main" val="1583493383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Authentication &amp; Registration</a:t>
            </a:r>
            <a:endParaRPr lang="nl-NL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5816977"/>
          </a:xfrm>
        </p:spPr>
        <p:txBody>
          <a:bodyPr/>
          <a:lstStyle/>
          <a:p>
            <a:r>
              <a:rPr lang="en-GB" dirty="0"/>
              <a:t>Protocols &amp; tokens</a:t>
            </a:r>
          </a:p>
          <a:p>
            <a:pPr lvl="1"/>
            <a:r>
              <a:rPr lang="en-US" dirty="0"/>
              <a:t>OpenID Connect and OAuth 2.0</a:t>
            </a:r>
          </a:p>
          <a:p>
            <a:pPr lvl="1"/>
            <a:r>
              <a:rPr lang="en-US" dirty="0"/>
              <a:t>JWT tokens</a:t>
            </a:r>
          </a:p>
          <a:p>
            <a:pPr lvl="1"/>
            <a:endParaRPr lang="en-GB" dirty="0"/>
          </a:p>
          <a:p>
            <a:r>
              <a:rPr lang="en-GB" dirty="0"/>
              <a:t>Policies</a:t>
            </a:r>
          </a:p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Sign-in policy</a:t>
            </a:r>
          </a:p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Sign-up policy</a:t>
            </a:r>
          </a:p>
          <a:p>
            <a:pPr lvl="1"/>
            <a:r>
              <a:rPr lang="nl-NL" dirty="0" err="1"/>
              <a:t>Sign</a:t>
            </a:r>
            <a:r>
              <a:rPr lang="nl-NL" dirty="0"/>
              <a:t>-up or </a:t>
            </a:r>
            <a:r>
              <a:rPr lang="nl-NL" dirty="0" err="1"/>
              <a:t>sign</a:t>
            </a:r>
            <a:r>
              <a:rPr lang="nl-NL" dirty="0"/>
              <a:t>-in policy</a:t>
            </a:r>
            <a:endParaRPr lang="en-US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</a:endParaRPr>
          </a:p>
          <a:p>
            <a:pPr lvl="1"/>
            <a:r>
              <a:rPr lang="nl-NL" dirty="0"/>
              <a:t>Profile editing policy</a:t>
            </a:r>
          </a:p>
          <a:p>
            <a:pPr lvl="1"/>
            <a:r>
              <a:rPr lang="nl-NL" dirty="0"/>
              <a:t>Password reset policy</a:t>
            </a:r>
          </a:p>
          <a:p>
            <a:pPr lvl="1"/>
            <a:endParaRPr lang="nl-NL" dirty="0"/>
          </a:p>
          <a:p>
            <a:pPr lvl="1"/>
            <a:endParaRPr lang="en-US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</a:endParaRPr>
          </a:p>
          <a:p>
            <a:pPr lvl="1"/>
            <a:endParaRPr lang="en-US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</a:endParaRPr>
          </a:p>
          <a:p>
            <a:endParaRPr lang="nl-NL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389" y="2849190"/>
            <a:ext cx="2819076" cy="1698941"/>
          </a:xfrm>
          <a:prstGeom prst="rect">
            <a:avLst/>
          </a:prstGeom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581" y="3124108"/>
            <a:ext cx="1092332" cy="109233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814469" y="4182487"/>
            <a:ext cx="2072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/>
              <a:t>Azure AD B2C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8988790" y="1841078"/>
            <a:ext cx="0" cy="837357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8378477" y="4649390"/>
            <a:ext cx="288032" cy="792088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9314581" y="4649390"/>
            <a:ext cx="288032" cy="792088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6893" y="5606509"/>
            <a:ext cx="868987" cy="86898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2613" y="5606510"/>
            <a:ext cx="868987" cy="868987"/>
          </a:xfrm>
          <a:prstGeom prst="rect">
            <a:avLst/>
          </a:prstGeom>
        </p:spPr>
      </p:pic>
      <p:cxnSp>
        <p:nvCxnSpPr>
          <p:cNvPr id="18" name="Straight Connector 17"/>
          <p:cNvCxnSpPr/>
          <p:nvPr/>
        </p:nvCxnSpPr>
        <p:spPr>
          <a:xfrm flipH="1" flipV="1">
            <a:off x="7226349" y="4649390"/>
            <a:ext cx="1078232" cy="504056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croll: Vertical 15"/>
          <p:cNvSpPr/>
          <p:nvPr/>
        </p:nvSpPr>
        <p:spPr bwMode="auto">
          <a:xfrm flipH="1">
            <a:off x="4144390" y="2259756"/>
            <a:ext cx="3586015" cy="3181466"/>
          </a:xfrm>
          <a:prstGeom prst="verticalScroll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2400" dirty="0" err="1">
              <a:solidFill>
                <a:schemeClr val="tx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202013" y="2754776"/>
            <a:ext cx="2448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Identity Provider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202013" y="3124108"/>
            <a:ext cx="28942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Attributes and Claims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202013" y="3493440"/>
            <a:ext cx="28942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Token and Session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202013" y="3862772"/>
            <a:ext cx="28942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Branding</a:t>
            </a:r>
          </a:p>
        </p:txBody>
      </p:sp>
    </p:spTree>
    <p:extLst>
      <p:ext uri="{BB962C8B-B14F-4D97-AF65-F5344CB8AC3E}">
        <p14:creationId xmlns:p14="http://schemas.microsoft.com/office/powerpoint/2010/main" val="22004310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 animBg="1"/>
      <p:bldP spid="20" grpId="0"/>
      <p:bldP spid="21" grpId="0"/>
      <p:bldP spid="22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24654" y="760958"/>
            <a:ext cx="11889564" cy="917575"/>
          </a:xfrm>
        </p:spPr>
        <p:txBody>
          <a:bodyPr/>
          <a:lstStyle/>
          <a:p>
            <a:pPr algn="ctr"/>
            <a:r>
              <a:rPr lang="en-US" sz="11500" dirty="0"/>
              <a:t>Demo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3490" y="3353246"/>
            <a:ext cx="7105650" cy="28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714561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573" y="2849190"/>
            <a:ext cx="11889564" cy="917575"/>
          </a:xfrm>
        </p:spPr>
        <p:txBody>
          <a:bodyPr/>
          <a:lstStyle/>
          <a:p>
            <a:pPr algn="ctr"/>
            <a:r>
              <a:rPr lang="en-US" sz="7200" dirty="0"/>
              <a:t>Social Identity Providers</a:t>
            </a:r>
          </a:p>
        </p:txBody>
      </p:sp>
    </p:spTree>
    <p:extLst>
      <p:ext uri="{BB962C8B-B14F-4D97-AF65-F5344CB8AC3E}">
        <p14:creationId xmlns:p14="http://schemas.microsoft.com/office/powerpoint/2010/main" val="386384940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Social Identity Providers</a:t>
            </a:r>
            <a:endParaRPr lang="nl-NL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6155531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Microsoft</a:t>
            </a:r>
          </a:p>
          <a:p>
            <a:r>
              <a:rPr lang="en-GB" dirty="0"/>
              <a:t>Amazon</a:t>
            </a:r>
          </a:p>
          <a:p>
            <a:r>
              <a:rPr lang="en-GB" dirty="0"/>
              <a:t>Google</a:t>
            </a:r>
          </a:p>
          <a:p>
            <a:r>
              <a:rPr lang="en-GB" dirty="0"/>
              <a:t>Facebook</a:t>
            </a:r>
          </a:p>
          <a:p>
            <a:r>
              <a:rPr lang="en-GB" dirty="0"/>
              <a:t>LinkedIn</a:t>
            </a:r>
          </a:p>
          <a:p>
            <a:r>
              <a:rPr lang="en-GB" dirty="0"/>
              <a:t>..?</a:t>
            </a:r>
          </a:p>
          <a:p>
            <a:endParaRPr lang="en-GB" dirty="0"/>
          </a:p>
          <a:p>
            <a:endParaRPr lang="nl-NL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389" y="4242905"/>
            <a:ext cx="2819076" cy="1698941"/>
          </a:xfrm>
          <a:prstGeom prst="rect">
            <a:avLst/>
          </a:prstGeom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581" y="4517823"/>
            <a:ext cx="1092332" cy="109233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814469" y="5576202"/>
            <a:ext cx="2072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/>
              <a:t>Azure AD B2C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7544" y="1286765"/>
            <a:ext cx="1838095" cy="657143"/>
          </a:xfrm>
          <a:prstGeom prst="rect">
            <a:avLst/>
          </a:prstGeom>
        </p:spPr>
      </p:pic>
      <p:pic>
        <p:nvPicPr>
          <p:cNvPr id="15" name="Picture 2" descr="Afbeeldingsresultaat voor googl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793" y="1968115"/>
            <a:ext cx="1656184" cy="63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Afbeeldingsresultaat voor microsoft i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181" y="1989934"/>
            <a:ext cx="670410" cy="67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Afbeeldingsresultaat voor linkedi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5307" y="2740511"/>
            <a:ext cx="1541339" cy="56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Afbeeldingsresultaat voor amazo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181" y="2740511"/>
            <a:ext cx="1725554" cy="612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8" name="Straight Arrow Connector 37"/>
          <p:cNvCxnSpPr/>
          <p:nvPr/>
        </p:nvCxnSpPr>
        <p:spPr>
          <a:xfrm flipH="1" flipV="1">
            <a:off x="8988790" y="2546146"/>
            <a:ext cx="7137" cy="1250875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9425412" y="3065214"/>
            <a:ext cx="753265" cy="892032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 flipV="1">
            <a:off x="7759862" y="3065214"/>
            <a:ext cx="762631" cy="892032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4203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24654" y="760958"/>
            <a:ext cx="11889564" cy="917575"/>
          </a:xfrm>
        </p:spPr>
        <p:txBody>
          <a:bodyPr/>
          <a:lstStyle/>
          <a:p>
            <a:pPr algn="ctr"/>
            <a:r>
              <a:rPr lang="en-US" sz="11500" dirty="0"/>
              <a:t>Demo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3490" y="3353246"/>
            <a:ext cx="7105650" cy="28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535649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573" y="2849190"/>
            <a:ext cx="11889564" cy="917575"/>
          </a:xfrm>
        </p:spPr>
        <p:txBody>
          <a:bodyPr/>
          <a:lstStyle/>
          <a:p>
            <a:pPr algn="ctr"/>
            <a:r>
              <a:rPr lang="en-US" sz="7200" dirty="0"/>
              <a:t>Attributes and Claims</a:t>
            </a:r>
          </a:p>
        </p:txBody>
      </p:sp>
    </p:spTree>
    <p:extLst>
      <p:ext uri="{BB962C8B-B14F-4D97-AF65-F5344CB8AC3E}">
        <p14:creationId xmlns:p14="http://schemas.microsoft.com/office/powerpoint/2010/main" val="2177422534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Attributes and Claims</a:t>
            </a:r>
            <a:endParaRPr lang="nl-NL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3108543"/>
          </a:xfrm>
        </p:spPr>
        <p:txBody>
          <a:bodyPr/>
          <a:lstStyle/>
          <a:p>
            <a:r>
              <a:rPr lang="en-GB" dirty="0"/>
              <a:t>Attributes</a:t>
            </a:r>
          </a:p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Custom attributes</a:t>
            </a:r>
          </a:p>
          <a:p>
            <a:endParaRPr lang="en-GB" dirty="0"/>
          </a:p>
          <a:p>
            <a:endParaRPr lang="en-GB" dirty="0"/>
          </a:p>
          <a:p>
            <a:endParaRPr lang="nl-NL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6469" y="2895764"/>
            <a:ext cx="2880320" cy="1735850"/>
          </a:xfrm>
          <a:prstGeom prst="rect">
            <a:avLst/>
          </a:prstGeom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7025" y="3172198"/>
            <a:ext cx="1116063" cy="111606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536914" y="4280058"/>
            <a:ext cx="2117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/>
              <a:t>Azure AD B2C</a:t>
            </a:r>
          </a:p>
        </p:txBody>
      </p:sp>
      <p:cxnSp>
        <p:nvCxnSpPr>
          <p:cNvPr id="10" name="Straight Connector 9"/>
          <p:cNvCxnSpPr/>
          <p:nvPr/>
        </p:nvCxnSpPr>
        <p:spPr>
          <a:xfrm flipH="1" flipV="1">
            <a:off x="7226349" y="3274954"/>
            <a:ext cx="1293779" cy="396822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ylinder 2"/>
          <p:cNvSpPr/>
          <p:nvPr/>
        </p:nvSpPr>
        <p:spPr bwMode="auto">
          <a:xfrm>
            <a:off x="5066109" y="2273126"/>
            <a:ext cx="2160240" cy="3240360"/>
          </a:xfrm>
          <a:prstGeom prst="can">
            <a:avLst/>
          </a:prstGeom>
          <a:ln w="28575">
            <a:solidFill>
              <a:srgbClr val="0078D7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2000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City</a:t>
            </a:r>
          </a:p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2000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Country</a:t>
            </a:r>
          </a:p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2000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Email</a:t>
            </a:r>
          </a:p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2000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Given</a:t>
            </a:r>
            <a:r>
              <a:rPr lang="en-GB" sz="2400" dirty="0">
                <a:solidFill>
                  <a:schemeClr val="bg1">
                    <a:lumMod val="65000"/>
                  </a:schemeClr>
                </a:solidFill>
                <a:ea typeface="Segoe UI" pitchFamily="34" charset="0"/>
                <a:cs typeface="Segoe UI" pitchFamily="34" charset="0"/>
              </a:rPr>
              <a:t> </a:t>
            </a:r>
            <a:r>
              <a:rPr lang="en-GB" sz="2000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Name</a:t>
            </a:r>
          </a:p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2000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Surname</a:t>
            </a:r>
          </a:p>
          <a:p>
            <a:pPr lvl="0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2000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….</a:t>
            </a:r>
            <a:endParaRPr lang="en-GB" sz="2400" dirty="0">
              <a:solidFill>
                <a:srgbClr val="FFFFFF">
                  <a:lumMod val="65000"/>
                </a:srgbClr>
              </a:solidFill>
              <a:cs typeface="Segoe UI" pitchFamily="34" charset="0"/>
            </a:endParaRPr>
          </a:p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GB" sz="2400" dirty="0">
              <a:solidFill>
                <a:schemeClr val="bg1">
                  <a:lumMod val="65000"/>
                </a:schemeClr>
              </a:solidFill>
              <a:cs typeface="Segoe UI" pitchFamily="34" charset="0"/>
            </a:endParaRPr>
          </a:p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GB" sz="2000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</a:endParaRPr>
          </a:p>
        </p:txBody>
      </p:sp>
      <p:sp>
        <p:nvSpPr>
          <p:cNvPr id="13" name="Cross 12"/>
          <p:cNvSpPr/>
          <p:nvPr/>
        </p:nvSpPr>
        <p:spPr bwMode="auto">
          <a:xfrm>
            <a:off x="4850085" y="5137238"/>
            <a:ext cx="357675" cy="376247"/>
          </a:xfrm>
          <a:prstGeom prst="plus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8033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Attributes and Claims</a:t>
            </a:r>
            <a:endParaRPr lang="nl-NL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4124206"/>
          </a:xfrm>
        </p:spPr>
        <p:txBody>
          <a:bodyPr/>
          <a:lstStyle/>
          <a:p>
            <a:r>
              <a:rPr lang="en-GB" dirty="0"/>
              <a:t>Attributes</a:t>
            </a:r>
          </a:p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Custom attributes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Claims</a:t>
            </a:r>
          </a:p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Claim handling</a:t>
            </a:r>
          </a:p>
          <a:p>
            <a:endParaRPr lang="nl-NL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0525" y="2633166"/>
            <a:ext cx="2880320" cy="1735850"/>
          </a:xfrm>
          <a:prstGeom prst="rect">
            <a:avLst/>
          </a:prstGeom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8716" y="2921261"/>
            <a:ext cx="1116063" cy="111606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038605" y="4029121"/>
            <a:ext cx="2117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/>
              <a:t>Azure AD B2C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789" y="4868585"/>
            <a:ext cx="868987" cy="868987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>
          <a:xfrm>
            <a:off x="7384799" y="2905770"/>
            <a:ext cx="1209702" cy="519484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rc 13"/>
          <p:cNvSpPr/>
          <p:nvPr/>
        </p:nvSpPr>
        <p:spPr>
          <a:xfrm>
            <a:off x="6074221" y="2129110"/>
            <a:ext cx="3240360" cy="3888432"/>
          </a:xfrm>
          <a:prstGeom prst="arc">
            <a:avLst>
              <a:gd name="adj1" fmla="val 9207574"/>
              <a:gd name="adj2" fmla="val 20096624"/>
            </a:avLst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10" name="Group 9"/>
          <p:cNvGrpSpPr/>
          <p:nvPr/>
        </p:nvGrpSpPr>
        <p:grpSpPr>
          <a:xfrm>
            <a:off x="5858197" y="2267860"/>
            <a:ext cx="1080121" cy="1008112"/>
            <a:chOff x="1835158" y="1264493"/>
            <a:chExt cx="696312" cy="616560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>
              <a:grayscl/>
            </a:blip>
            <a:stretch>
              <a:fillRect/>
            </a:stretch>
          </p:blipFill>
          <p:spPr>
            <a:xfrm>
              <a:off x="2127505" y="1264493"/>
              <a:ext cx="390145" cy="390145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835158" y="1665480"/>
              <a:ext cx="696312" cy="215573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noAutofit/>
            </a:bodyPr>
            <a:lstStyle/>
            <a:p>
              <a:pPr lvl="1"/>
              <a:r>
                <a:rPr lang="en-US" dirty="0">
                  <a:gradFill>
                    <a:gsLst>
                      <a:gs pos="1250">
                        <a:srgbClr val="505050"/>
                      </a:gs>
                      <a:gs pos="100000">
                        <a:srgbClr val="505050"/>
                      </a:gs>
                    </a:gsLst>
                    <a:lin ang="5400000" scaled="0"/>
                  </a:gradFill>
                </a:rPr>
                <a:t>User</a:t>
              </a:r>
            </a:p>
          </p:txBody>
        </p:sp>
      </p:grpSp>
      <p:sp>
        <p:nvSpPr>
          <p:cNvPr id="16" name="Rectangle 15"/>
          <p:cNvSpPr/>
          <p:nvPr/>
        </p:nvSpPr>
        <p:spPr bwMode="auto">
          <a:xfrm>
            <a:off x="8443315" y="1913086"/>
            <a:ext cx="727250" cy="363628"/>
          </a:xfrm>
          <a:prstGeom prst="rect">
            <a:avLst/>
          </a:prstGeom>
          <a:noFill/>
          <a:ln>
            <a:solidFill>
              <a:srgbClr val="00000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 flipV="1">
            <a:off x="8440950" y="1661058"/>
            <a:ext cx="295202" cy="36004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7134817" y="1312818"/>
            <a:ext cx="41654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Claims including custom attributes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52106" y="1958532"/>
            <a:ext cx="512108" cy="4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8823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 animBg="1"/>
      <p:bldP spid="16" grpId="0" animBg="1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24654" y="760958"/>
            <a:ext cx="11889564" cy="917575"/>
          </a:xfrm>
        </p:spPr>
        <p:txBody>
          <a:bodyPr/>
          <a:lstStyle/>
          <a:p>
            <a:pPr algn="ctr"/>
            <a:r>
              <a:rPr lang="en-US" sz="11500" dirty="0"/>
              <a:t>Demo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3490" y="3353246"/>
            <a:ext cx="7105650" cy="28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638396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573" y="2849190"/>
            <a:ext cx="11889564" cy="917575"/>
          </a:xfrm>
        </p:spPr>
        <p:txBody>
          <a:bodyPr/>
          <a:lstStyle/>
          <a:p>
            <a:pPr algn="ctr"/>
            <a:r>
              <a:rPr lang="en-US" sz="7200" dirty="0"/>
              <a:t>Branding</a:t>
            </a:r>
          </a:p>
        </p:txBody>
      </p:sp>
    </p:spTree>
    <p:extLst>
      <p:ext uri="{BB962C8B-B14F-4D97-AF65-F5344CB8AC3E}">
        <p14:creationId xmlns:p14="http://schemas.microsoft.com/office/powerpoint/2010/main" val="1253383747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Branding</a:t>
            </a:r>
            <a:endParaRPr lang="nl-NL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3741" y="1120998"/>
            <a:ext cx="9789871" cy="573165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 bwMode="auto">
          <a:xfrm>
            <a:off x="1681733" y="1080119"/>
            <a:ext cx="6624736" cy="5801519"/>
          </a:xfrm>
          <a:prstGeom prst="rect">
            <a:avLst/>
          </a:prstGeom>
          <a:noFill/>
          <a:ln w="19050">
            <a:solidFill>
              <a:srgbClr val="FF000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8378477" y="1693108"/>
            <a:ext cx="1440160" cy="363994"/>
          </a:xfrm>
          <a:prstGeom prst="rect">
            <a:avLst/>
          </a:prstGeom>
          <a:noFill/>
          <a:ln w="19050">
            <a:solidFill>
              <a:srgbClr val="FF000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7477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Branding</a:t>
            </a:r>
            <a:endParaRPr lang="nl-NL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3741" y="1098647"/>
            <a:ext cx="10020082" cy="5782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318452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Branding</a:t>
            </a:r>
            <a:endParaRPr lang="nl-NL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9765" y="1212849"/>
            <a:ext cx="9522337" cy="5593155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6219421" y="2201118"/>
            <a:ext cx="1222952" cy="648072"/>
          </a:xfrm>
          <a:prstGeom prst="straightConnector1">
            <a:avLst/>
          </a:prstGeom>
          <a:ln w="5715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039608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Branding</a:t>
            </a:r>
            <a:endParaRPr lang="nl-NL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1773" y="1048989"/>
            <a:ext cx="9306313" cy="5832649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5997171" y="2057101"/>
            <a:ext cx="1395516" cy="432048"/>
          </a:xfrm>
          <a:prstGeom prst="straightConnector1">
            <a:avLst/>
          </a:prstGeom>
          <a:ln w="5715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1773" y="1048989"/>
            <a:ext cx="9678348" cy="583264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auto">
          <a:xfrm>
            <a:off x="2329805" y="1102859"/>
            <a:ext cx="2808312" cy="363994"/>
          </a:xfrm>
          <a:prstGeom prst="rect">
            <a:avLst/>
          </a:prstGeom>
          <a:noFill/>
          <a:ln w="19050">
            <a:solidFill>
              <a:srgbClr val="FF000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1773" y="1102860"/>
            <a:ext cx="9780386" cy="577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8629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24654" y="760958"/>
            <a:ext cx="11889564" cy="917575"/>
          </a:xfrm>
        </p:spPr>
        <p:txBody>
          <a:bodyPr/>
          <a:lstStyle/>
          <a:p>
            <a:pPr algn="ctr"/>
            <a:r>
              <a:rPr lang="en-US" sz="11500" dirty="0"/>
              <a:t>Demo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3490" y="3353246"/>
            <a:ext cx="7105650" cy="28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334985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573" y="2849190"/>
            <a:ext cx="11889564" cy="917575"/>
          </a:xfrm>
        </p:spPr>
        <p:txBody>
          <a:bodyPr/>
          <a:lstStyle/>
          <a:p>
            <a:pPr algn="ctr"/>
            <a:r>
              <a:rPr lang="en-US" sz="7200" dirty="0"/>
              <a:t>Typical B2C scenarios</a:t>
            </a:r>
          </a:p>
        </p:txBody>
      </p:sp>
    </p:spTree>
    <p:extLst>
      <p:ext uri="{BB962C8B-B14F-4D97-AF65-F5344CB8AC3E}">
        <p14:creationId xmlns:p14="http://schemas.microsoft.com/office/powerpoint/2010/main" val="687695250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Connector: Elbow 40"/>
          <p:cNvCxnSpPr/>
          <p:nvPr/>
        </p:nvCxnSpPr>
        <p:spPr>
          <a:xfrm rot="10800000" flipV="1">
            <a:off x="8702513" y="4073326"/>
            <a:ext cx="1656184" cy="968150"/>
          </a:xfrm>
          <a:prstGeom prst="bentConnector3">
            <a:avLst>
              <a:gd name="adj1" fmla="val -227"/>
            </a:avLst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Typical B2C scenarios</a:t>
            </a:r>
            <a:endParaRPr lang="nl-NL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4541" y="2345134"/>
            <a:ext cx="2880320" cy="1735850"/>
          </a:xfrm>
          <a:prstGeom prst="rect">
            <a:avLst/>
          </a:prstGeom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097" y="2621568"/>
            <a:ext cx="1116063" cy="111606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184986" y="3729428"/>
            <a:ext cx="2117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/>
              <a:t>Azure AD B2C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3108543"/>
          </a:xfrm>
        </p:spPr>
        <p:txBody>
          <a:bodyPr/>
          <a:lstStyle/>
          <a:p>
            <a:r>
              <a:rPr lang="en-GB" dirty="0"/>
              <a:t>Identity Management</a:t>
            </a:r>
          </a:p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Identity versus application data</a:t>
            </a:r>
          </a:p>
          <a:p>
            <a:endParaRPr lang="en-GB" dirty="0"/>
          </a:p>
          <a:p>
            <a:endParaRPr lang="en-GB" dirty="0"/>
          </a:p>
          <a:p>
            <a:endParaRPr lang="nl-NL" dirty="0"/>
          </a:p>
        </p:txBody>
      </p:sp>
      <p:pic>
        <p:nvPicPr>
          <p:cNvPr id="11" name="Picture 2" descr="Afbeeldingsresultaat voor web application ic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3293" y="4562649"/>
            <a:ext cx="1075184" cy="107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Afbeeldingsresultaat voor user database icon"/>
          <p:cNvPicPr>
            <a:picLocks noChangeAspect="1" noChangeArrowheads="1"/>
          </p:cNvPicPr>
          <p:nvPr/>
        </p:nvPicPr>
        <p:blipFill>
          <a:blip r:embed="rId5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757" y="5451351"/>
            <a:ext cx="782215" cy="78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Arrow Connector 12"/>
          <p:cNvCxnSpPr/>
          <p:nvPr/>
        </p:nvCxnSpPr>
        <p:spPr>
          <a:xfrm flipH="1">
            <a:off x="8327114" y="4076301"/>
            <a:ext cx="600899" cy="490184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 flipV="1">
            <a:off x="9530605" y="1919552"/>
            <a:ext cx="360041" cy="702016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8249370" y="1563857"/>
            <a:ext cx="14279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Identity</a:t>
            </a:r>
          </a:p>
        </p:txBody>
      </p:sp>
      <p:cxnSp>
        <p:nvCxnSpPr>
          <p:cNvPr id="18" name="Straight Connector 17"/>
          <p:cNvCxnSpPr/>
          <p:nvPr/>
        </p:nvCxnSpPr>
        <p:spPr>
          <a:xfrm flipH="1" flipV="1">
            <a:off x="6382995" y="4733678"/>
            <a:ext cx="360041" cy="702016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5101760" y="4377983"/>
            <a:ext cx="18126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Application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651834" y="4477595"/>
            <a:ext cx="2117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/>
              <a:t>Graph API</a:t>
            </a:r>
          </a:p>
        </p:txBody>
      </p:sp>
    </p:spTree>
    <p:extLst>
      <p:ext uri="{BB962C8B-B14F-4D97-AF65-F5344CB8AC3E}">
        <p14:creationId xmlns:p14="http://schemas.microsoft.com/office/powerpoint/2010/main" val="37756335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  <p:bldP spid="19" grpId="0"/>
      <p:bldP spid="4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Typical B2C scenarios</a:t>
            </a:r>
            <a:endParaRPr lang="nl-NL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4541" y="2345134"/>
            <a:ext cx="2880320" cy="1735850"/>
          </a:xfrm>
          <a:prstGeom prst="rect">
            <a:avLst/>
          </a:prstGeom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097" y="2621568"/>
            <a:ext cx="1116063" cy="111606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184986" y="3729428"/>
            <a:ext cx="2117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/>
              <a:t>Azure AD B2C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3447098"/>
          </a:xfrm>
        </p:spPr>
        <p:txBody>
          <a:bodyPr/>
          <a:lstStyle/>
          <a:p>
            <a:r>
              <a:rPr lang="en-GB" dirty="0"/>
              <a:t>Identity Management</a:t>
            </a:r>
          </a:p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Identity versus application data</a:t>
            </a:r>
          </a:p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ID mapping</a:t>
            </a:r>
          </a:p>
          <a:p>
            <a:endParaRPr lang="en-GB" dirty="0"/>
          </a:p>
          <a:p>
            <a:endParaRPr lang="en-GB" dirty="0"/>
          </a:p>
          <a:p>
            <a:endParaRPr lang="nl-NL" dirty="0"/>
          </a:p>
        </p:txBody>
      </p:sp>
      <p:pic>
        <p:nvPicPr>
          <p:cNvPr id="11" name="Picture 2" descr="Afbeeldingsresultaat voor web application ic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3293" y="4562649"/>
            <a:ext cx="1075184" cy="107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Afbeeldingsresultaat voor user database icon"/>
          <p:cNvPicPr>
            <a:picLocks noChangeAspect="1" noChangeArrowheads="1"/>
          </p:cNvPicPr>
          <p:nvPr/>
        </p:nvPicPr>
        <p:blipFill>
          <a:blip r:embed="rId5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757" y="5451351"/>
            <a:ext cx="782215" cy="78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Arrow Connector 12"/>
          <p:cNvCxnSpPr/>
          <p:nvPr/>
        </p:nvCxnSpPr>
        <p:spPr>
          <a:xfrm flipH="1">
            <a:off x="8327114" y="4076301"/>
            <a:ext cx="600899" cy="490184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 flipV="1">
            <a:off x="9530605" y="1919552"/>
            <a:ext cx="360041" cy="702016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8249370" y="1563857"/>
            <a:ext cx="14279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Identity</a:t>
            </a:r>
          </a:p>
        </p:txBody>
      </p:sp>
      <p:cxnSp>
        <p:nvCxnSpPr>
          <p:cNvPr id="18" name="Straight Connector 17"/>
          <p:cNvCxnSpPr/>
          <p:nvPr/>
        </p:nvCxnSpPr>
        <p:spPr>
          <a:xfrm flipH="1" flipV="1">
            <a:off x="6382995" y="4733678"/>
            <a:ext cx="360041" cy="702016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5101760" y="4377983"/>
            <a:ext cx="18126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Application</a:t>
            </a:r>
          </a:p>
        </p:txBody>
      </p:sp>
      <p:sp>
        <p:nvSpPr>
          <p:cNvPr id="20" name="Arc 19"/>
          <p:cNvSpPr/>
          <p:nvPr/>
        </p:nvSpPr>
        <p:spPr>
          <a:xfrm rot="8784549">
            <a:off x="7371851" y="3200914"/>
            <a:ext cx="3240360" cy="3015550"/>
          </a:xfrm>
          <a:prstGeom prst="arc">
            <a:avLst>
              <a:gd name="adj1" fmla="val 12010737"/>
              <a:gd name="adj2" fmla="val 20096624"/>
            </a:avLst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1" name="Rectangle 20"/>
          <p:cNvSpPr/>
          <p:nvPr/>
        </p:nvSpPr>
        <p:spPr>
          <a:xfrm>
            <a:off x="8393827" y="5082019"/>
            <a:ext cx="1859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ID Mapping</a:t>
            </a:r>
          </a:p>
        </p:txBody>
      </p:sp>
    </p:spTree>
    <p:extLst>
      <p:ext uri="{BB962C8B-B14F-4D97-AF65-F5344CB8AC3E}">
        <p14:creationId xmlns:p14="http://schemas.microsoft.com/office/powerpoint/2010/main" val="27058018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Typical B2C scenarios</a:t>
            </a:r>
            <a:endParaRPr lang="nl-NL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4541" y="2345134"/>
            <a:ext cx="2880320" cy="1735850"/>
          </a:xfrm>
          <a:prstGeom prst="rect">
            <a:avLst/>
          </a:prstGeom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097" y="2621568"/>
            <a:ext cx="1116063" cy="111606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184986" y="3729428"/>
            <a:ext cx="2117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/>
              <a:t>Azure AD B2C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4462760"/>
          </a:xfrm>
        </p:spPr>
        <p:txBody>
          <a:bodyPr/>
          <a:lstStyle/>
          <a:p>
            <a:r>
              <a:rPr lang="en-GB" dirty="0"/>
              <a:t>Identity Management</a:t>
            </a:r>
          </a:p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Identity versus application data</a:t>
            </a:r>
          </a:p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ID mapping</a:t>
            </a:r>
          </a:p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Registration</a:t>
            </a:r>
          </a:p>
          <a:p>
            <a:pPr lvl="1"/>
            <a:endParaRPr lang="en-US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</a:endParaRPr>
          </a:p>
          <a:p>
            <a:pPr lvl="1"/>
            <a:endParaRPr lang="en-US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</a:endParaRPr>
          </a:p>
          <a:p>
            <a:endParaRPr lang="en-GB" dirty="0"/>
          </a:p>
          <a:p>
            <a:endParaRPr lang="en-GB" dirty="0"/>
          </a:p>
          <a:p>
            <a:endParaRPr lang="nl-NL" dirty="0"/>
          </a:p>
        </p:txBody>
      </p:sp>
      <p:pic>
        <p:nvPicPr>
          <p:cNvPr id="11" name="Picture 2" descr="Afbeeldingsresultaat voor web application ic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3293" y="4562649"/>
            <a:ext cx="1075184" cy="107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Afbeeldingsresultaat voor user database icon"/>
          <p:cNvPicPr>
            <a:picLocks noChangeAspect="1" noChangeArrowheads="1"/>
          </p:cNvPicPr>
          <p:nvPr/>
        </p:nvPicPr>
        <p:blipFill>
          <a:blip r:embed="rId5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757" y="5451351"/>
            <a:ext cx="782215" cy="78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Arrow Connector 12"/>
          <p:cNvCxnSpPr/>
          <p:nvPr/>
        </p:nvCxnSpPr>
        <p:spPr>
          <a:xfrm flipH="1">
            <a:off x="8327114" y="4076301"/>
            <a:ext cx="600899" cy="490184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6743036" y="941468"/>
            <a:ext cx="1080121" cy="1008112"/>
            <a:chOff x="1835158" y="1264493"/>
            <a:chExt cx="696312" cy="616560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6">
              <a:grayscl/>
            </a:blip>
            <a:stretch>
              <a:fillRect/>
            </a:stretch>
          </p:blipFill>
          <p:spPr>
            <a:xfrm>
              <a:off x="2127505" y="1264493"/>
              <a:ext cx="390145" cy="390145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1835158" y="1665480"/>
              <a:ext cx="696312" cy="215573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noAutofit/>
            </a:bodyPr>
            <a:lstStyle/>
            <a:p>
              <a:pPr lvl="1"/>
              <a:r>
                <a:rPr lang="en-US" dirty="0">
                  <a:gradFill>
                    <a:gsLst>
                      <a:gs pos="1250">
                        <a:srgbClr val="505050"/>
                      </a:gs>
                      <a:gs pos="100000">
                        <a:srgbClr val="505050"/>
                      </a:gs>
                    </a:gsLst>
                    <a:lin ang="5400000" scaled="0"/>
                  </a:gradFill>
                </a:rPr>
                <a:t>User</a:t>
              </a:r>
            </a:p>
          </p:txBody>
        </p:sp>
      </p:grpSp>
      <p:cxnSp>
        <p:nvCxnSpPr>
          <p:cNvPr id="23" name="Straight Arrow Connector 22"/>
          <p:cNvCxnSpPr/>
          <p:nvPr/>
        </p:nvCxnSpPr>
        <p:spPr>
          <a:xfrm>
            <a:off x="8190902" y="1949580"/>
            <a:ext cx="925970" cy="949405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7679495" y="2544517"/>
            <a:ext cx="17749" cy="1653008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9539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Typical B2C scenarios</a:t>
            </a:r>
            <a:endParaRPr lang="nl-NL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4541" y="2345134"/>
            <a:ext cx="2880320" cy="1735850"/>
          </a:xfrm>
          <a:prstGeom prst="rect">
            <a:avLst/>
          </a:prstGeom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097" y="2621568"/>
            <a:ext cx="1116063" cy="111606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184986" y="3729428"/>
            <a:ext cx="2117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/>
              <a:t>Azure AD B2C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4462760"/>
          </a:xfrm>
        </p:spPr>
        <p:txBody>
          <a:bodyPr/>
          <a:lstStyle/>
          <a:p>
            <a:r>
              <a:rPr lang="en-GB" dirty="0"/>
              <a:t>Identity Management</a:t>
            </a:r>
          </a:p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Identity versus application data</a:t>
            </a:r>
          </a:p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ID mapping</a:t>
            </a:r>
          </a:p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Registration</a:t>
            </a:r>
          </a:p>
          <a:p>
            <a:endParaRPr lang="en-GB" dirty="0"/>
          </a:p>
          <a:p>
            <a:r>
              <a:rPr lang="en-GB" dirty="0"/>
              <a:t>Business to Business (B2B)</a:t>
            </a:r>
            <a:endParaRPr lang="en-US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</a:endParaRPr>
          </a:p>
          <a:p>
            <a:endParaRPr lang="en-GB" dirty="0"/>
          </a:p>
          <a:p>
            <a:endParaRPr lang="nl-NL" dirty="0"/>
          </a:p>
        </p:txBody>
      </p:sp>
      <p:pic>
        <p:nvPicPr>
          <p:cNvPr id="11" name="Picture 2" descr="Afbeeldingsresultaat voor web application ic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3293" y="4562649"/>
            <a:ext cx="1075184" cy="107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Afbeeldingsresultaat voor user database icon"/>
          <p:cNvPicPr>
            <a:picLocks noChangeAspect="1" noChangeArrowheads="1"/>
          </p:cNvPicPr>
          <p:nvPr/>
        </p:nvPicPr>
        <p:blipFill>
          <a:blip r:embed="rId5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757" y="5451351"/>
            <a:ext cx="782215" cy="78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Arrow Connector 12"/>
          <p:cNvCxnSpPr/>
          <p:nvPr/>
        </p:nvCxnSpPr>
        <p:spPr>
          <a:xfrm flipH="1">
            <a:off x="8327114" y="4076301"/>
            <a:ext cx="600899" cy="490184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 flipV="1">
            <a:off x="9530605" y="1919552"/>
            <a:ext cx="360041" cy="702016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8249370" y="1563857"/>
            <a:ext cx="14279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Identity</a:t>
            </a:r>
          </a:p>
        </p:txBody>
      </p:sp>
      <p:cxnSp>
        <p:nvCxnSpPr>
          <p:cNvPr id="18" name="Straight Connector 17"/>
          <p:cNvCxnSpPr/>
          <p:nvPr/>
        </p:nvCxnSpPr>
        <p:spPr>
          <a:xfrm flipH="1" flipV="1">
            <a:off x="6382995" y="4733678"/>
            <a:ext cx="360041" cy="702016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5101760" y="4377983"/>
            <a:ext cx="18126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>
                <a:gradFill>
                  <a:gsLst>
                    <a:gs pos="125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t>Application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6743036" y="941468"/>
            <a:ext cx="1080121" cy="1008112"/>
            <a:chOff x="1835158" y="1264493"/>
            <a:chExt cx="696312" cy="616560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6">
              <a:grayscl/>
            </a:blip>
            <a:stretch>
              <a:fillRect/>
            </a:stretch>
          </p:blipFill>
          <p:spPr>
            <a:xfrm>
              <a:off x="2127505" y="1264493"/>
              <a:ext cx="390145" cy="390145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1835158" y="1665480"/>
              <a:ext cx="696312" cy="215573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noAutofit/>
            </a:bodyPr>
            <a:lstStyle/>
            <a:p>
              <a:pPr lvl="1"/>
              <a:r>
                <a:rPr lang="en-US" dirty="0">
                  <a:gradFill>
                    <a:gsLst>
                      <a:gs pos="1250">
                        <a:srgbClr val="505050"/>
                      </a:gs>
                      <a:gs pos="100000">
                        <a:srgbClr val="505050"/>
                      </a:gs>
                    </a:gsLst>
                    <a:lin ang="5400000" scaled="0"/>
                  </a:gradFill>
                </a:rPr>
                <a:t>User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138116" y="1625054"/>
            <a:ext cx="1490728" cy="1008112"/>
            <a:chOff x="1641760" y="1132373"/>
            <a:chExt cx="961015" cy="616560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>
              <a:grayscl/>
            </a:blip>
            <a:stretch>
              <a:fillRect/>
            </a:stretch>
          </p:blipFill>
          <p:spPr>
            <a:xfrm>
              <a:off x="2212630" y="1132373"/>
              <a:ext cx="390145" cy="390145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1641760" y="1533360"/>
              <a:ext cx="696312" cy="215573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noAutofit/>
            </a:bodyPr>
            <a:lstStyle/>
            <a:p>
              <a:pPr lvl="1"/>
              <a:r>
                <a:rPr lang="en-US" dirty="0">
                  <a:gradFill>
                    <a:gsLst>
                      <a:gs pos="1250">
                        <a:srgbClr val="505050"/>
                      </a:gs>
                      <a:gs pos="100000">
                        <a:srgbClr val="505050"/>
                      </a:gs>
                    </a:gsLst>
                    <a:lin ang="5400000" scaled="0"/>
                  </a:gradFill>
                </a:rPr>
                <a:t>Administrator</a:t>
              </a:r>
            </a:p>
          </p:txBody>
        </p:sp>
      </p:grpSp>
      <p:cxnSp>
        <p:nvCxnSpPr>
          <p:cNvPr id="26" name="Straight Arrow Connector 25"/>
          <p:cNvCxnSpPr/>
          <p:nvPr/>
        </p:nvCxnSpPr>
        <p:spPr>
          <a:xfrm>
            <a:off x="6688757" y="2912116"/>
            <a:ext cx="779086" cy="1398904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 flipV="1">
            <a:off x="7809489" y="2064978"/>
            <a:ext cx="33224" cy="1901938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8142792" y="3800049"/>
            <a:ext cx="530906" cy="464733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24500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B2C or B2B?</a:t>
            </a:r>
            <a:endParaRPr lang="nl-NL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865703" y="1232422"/>
            <a:ext cx="3431230" cy="627864"/>
          </a:xfrm>
        </p:spPr>
        <p:txBody>
          <a:bodyPr/>
          <a:lstStyle/>
          <a:p>
            <a:pPr algn="ctr"/>
            <a:r>
              <a:rPr lang="en-GB" dirty="0"/>
              <a:t>B2C</a:t>
            </a:r>
            <a:endParaRPr lang="nl-NL" dirty="0"/>
          </a:p>
        </p:txBody>
      </p:sp>
      <p:sp>
        <p:nvSpPr>
          <p:cNvPr id="6" name="Rectangle 5"/>
          <p:cNvSpPr/>
          <p:nvPr/>
        </p:nvSpPr>
        <p:spPr bwMode="auto">
          <a:xfrm>
            <a:off x="1483713" y="1840713"/>
            <a:ext cx="9469052" cy="288032"/>
          </a:xfrm>
          <a:prstGeom prst="rect">
            <a:avLst/>
          </a:prstGeom>
          <a:solidFill>
            <a:srgbClr val="002060"/>
          </a:solidFill>
          <a:ln>
            <a:solidFill>
              <a:srgbClr val="0070C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16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483713" y="2128745"/>
            <a:ext cx="4752528" cy="9308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rPr>
              <a:t>IT Pros providing access to their </a:t>
            </a:r>
            <a:r>
              <a:rPr lang="en-GB" sz="1600" b="1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rPr>
              <a:t>organization’s data and apps</a:t>
            </a:r>
            <a:r>
              <a:rPr lang="en-GB" sz="1600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rPr>
              <a:t> to a </a:t>
            </a:r>
            <a:r>
              <a:rPr lang="en-GB" sz="1600" b="1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rPr>
              <a:t>partner organization</a:t>
            </a:r>
            <a:r>
              <a:rPr lang="en-GB" sz="1600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rPr>
              <a:t>.</a:t>
            </a:r>
            <a:endParaRPr lang="nl-NL" sz="1600" dirty="0" err="1">
              <a:solidFill>
                <a:schemeClr val="tx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6241143" y="2128744"/>
            <a:ext cx="4711622" cy="742247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rPr>
              <a:t>Developers working on </a:t>
            </a:r>
            <a:r>
              <a:rPr lang="en-GB" sz="1600" b="1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rPr>
              <a:t>consumer- &amp; citizen facing mobile &amp; web apps.</a:t>
            </a:r>
            <a:endParaRPr lang="nl-NL" sz="1600" b="1" dirty="0" err="1">
              <a:solidFill>
                <a:schemeClr val="tx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483713" y="3061632"/>
            <a:ext cx="9469052" cy="288032"/>
          </a:xfrm>
          <a:prstGeom prst="rect">
            <a:avLst/>
          </a:prstGeom>
          <a:solidFill>
            <a:srgbClr val="002060"/>
          </a:solidFill>
          <a:ln>
            <a:solidFill>
              <a:srgbClr val="0070C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483713" y="3349664"/>
            <a:ext cx="4752528" cy="9308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rPr>
              <a:t>Partner users acting </a:t>
            </a:r>
            <a:r>
              <a:rPr lang="en-GB" sz="1600" b="1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rPr>
              <a:t>“on behalf of”, </a:t>
            </a:r>
            <a:r>
              <a:rPr lang="en-GB" sz="1600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rPr>
              <a:t>as representative or employees of their organizations.</a:t>
            </a:r>
            <a:endParaRPr lang="nl-NL" sz="1600" dirty="0" err="1">
              <a:solidFill>
                <a:schemeClr val="tx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6241143" y="3349663"/>
            <a:ext cx="4711622" cy="742247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rPr>
              <a:t>Consumers and citizens </a:t>
            </a:r>
            <a:r>
              <a:rPr lang="en-GB" sz="1600" b="1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rPr>
              <a:t>acting as themselves</a:t>
            </a:r>
            <a:r>
              <a:rPr lang="en-GB" sz="1600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rPr>
              <a:t>.</a:t>
            </a:r>
            <a:endParaRPr lang="nl-NL" sz="1600" dirty="0" err="1">
              <a:solidFill>
                <a:schemeClr val="tx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54141" y="1726196"/>
            <a:ext cx="1615971" cy="517065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1600" dirty="0">
                <a:solidFill>
                  <a:schemeClr val="bg1"/>
                </a:solidFill>
              </a:rPr>
              <a:t>What is it for?</a:t>
            </a:r>
            <a:endParaRPr lang="nl-NL" sz="1600" dirty="0" err="1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54141" y="2947115"/>
            <a:ext cx="1615971" cy="517065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1600" dirty="0">
                <a:solidFill>
                  <a:schemeClr val="bg1"/>
                </a:solidFill>
              </a:rPr>
              <a:t>Who is it for?</a:t>
            </a:r>
            <a:endParaRPr lang="nl-NL" sz="1600" dirty="0" err="1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1483713" y="4292567"/>
            <a:ext cx="9469052" cy="288032"/>
          </a:xfrm>
          <a:prstGeom prst="rect">
            <a:avLst/>
          </a:prstGeom>
          <a:solidFill>
            <a:srgbClr val="002060"/>
          </a:solidFill>
          <a:ln>
            <a:solidFill>
              <a:srgbClr val="0070C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1483713" y="4580599"/>
            <a:ext cx="4752528" cy="9308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rPr>
              <a:t>Govern Access: </a:t>
            </a:r>
            <a:r>
              <a:rPr lang="en-GB" sz="1600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rPr>
              <a:t>Access review, email verification, allow list / deny list.</a:t>
            </a:r>
            <a:endParaRPr lang="nl-NL" sz="1600" dirty="0" err="1">
              <a:solidFill>
                <a:schemeClr val="tx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6241143" y="4580598"/>
            <a:ext cx="4711622" cy="742247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rPr>
              <a:t>Self-service</a:t>
            </a:r>
            <a:r>
              <a:rPr lang="en-GB" sz="1600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rPr>
              <a:t>: Users manage their own profiles.</a:t>
            </a:r>
            <a:endParaRPr lang="nl-NL" sz="1600" dirty="0" err="1">
              <a:solidFill>
                <a:schemeClr val="tx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54141" y="4178050"/>
            <a:ext cx="1800200" cy="517065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1600" dirty="0">
                <a:solidFill>
                  <a:schemeClr val="bg1"/>
                </a:solidFill>
              </a:rPr>
              <a:t>Manageability</a:t>
            </a:r>
            <a:endParaRPr lang="nl-NL" sz="1600" dirty="0" err="1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468077" y="5511425"/>
            <a:ext cx="9469052" cy="288032"/>
          </a:xfrm>
          <a:prstGeom prst="rect">
            <a:avLst/>
          </a:prstGeom>
          <a:solidFill>
            <a:srgbClr val="002060"/>
          </a:solidFill>
          <a:ln>
            <a:solidFill>
              <a:srgbClr val="0070C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468077" y="5799457"/>
            <a:ext cx="4752528" cy="9308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rPr>
              <a:t>Partner users are discoverable </a:t>
            </a:r>
            <a:r>
              <a:rPr lang="en-GB" sz="1600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rPr>
              <a:t>and can see other users from their own organization.</a:t>
            </a:r>
            <a:endParaRPr lang="nl-NL" sz="1600" dirty="0" err="1">
              <a:solidFill>
                <a:schemeClr val="tx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6225507" y="5799456"/>
            <a:ext cx="4711622" cy="742247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rPr>
              <a:t>Consumers and citizens are invisible</a:t>
            </a:r>
            <a:r>
              <a:rPr lang="en-GB" sz="1600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rPr>
              <a:t> to other consumers and citizens. Privacy and consent are paramount.</a:t>
            </a:r>
            <a:endParaRPr lang="nl-NL" sz="1600" dirty="0" err="1">
              <a:solidFill>
                <a:schemeClr val="tx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38505" y="5396908"/>
            <a:ext cx="1800200" cy="517065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1600" dirty="0">
                <a:solidFill>
                  <a:schemeClr val="bg1"/>
                </a:solidFill>
              </a:rPr>
              <a:t>Discoverability</a:t>
            </a:r>
            <a:endParaRPr lang="nl-NL" sz="1600" dirty="0" err="1">
              <a:solidFill>
                <a:schemeClr val="bg1"/>
              </a:solidFill>
            </a:endParaRPr>
          </a:p>
        </p:txBody>
      </p:sp>
      <p:sp>
        <p:nvSpPr>
          <p:cNvPr id="22" name="Text Placeholder 4"/>
          <p:cNvSpPr txBox="1">
            <a:spLocks/>
          </p:cNvSpPr>
          <p:nvPr/>
        </p:nvSpPr>
        <p:spPr>
          <a:xfrm>
            <a:off x="2144362" y="1232422"/>
            <a:ext cx="3431230" cy="627864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>
            <a:lvl1pPr marL="0" marR="0" indent="0" algn="l" defTabSz="932742" rtl="0" eaLnBrk="1" fontAlgn="auto" latinLnBrk="0" hangingPunct="1">
              <a:lnSpc>
                <a:spcPct val="90000"/>
              </a:lnSpc>
              <a:spcBef>
                <a:spcPts val="1224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sz="3200" kern="1200" spc="0" baseline="0">
                <a:solidFill>
                  <a:srgbClr val="011E4F"/>
                </a:solidFill>
                <a:latin typeface="+mj-lt"/>
                <a:ea typeface="+mn-ea"/>
                <a:cs typeface="+mn-cs"/>
              </a:defRPr>
            </a:lvl1pPr>
            <a:lvl2pPr marL="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231775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460375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6858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/>
              <a:t>B2B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79374222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Roadmap</a:t>
            </a:r>
            <a:endParaRPr lang="nl-NL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4801314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Custom URL’s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dirty="0" err="1"/>
              <a:t>Localization</a:t>
            </a:r>
            <a:r>
              <a:rPr lang="nl-NL" dirty="0"/>
              <a:t> support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Web API’s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SAML / WS-Fed support</a:t>
            </a:r>
          </a:p>
        </p:txBody>
      </p:sp>
    </p:spTree>
    <p:extLst>
      <p:ext uri="{BB962C8B-B14F-4D97-AF65-F5344CB8AC3E}">
        <p14:creationId xmlns:p14="http://schemas.microsoft.com/office/powerpoint/2010/main" val="2538878711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722353" y="1985094"/>
            <a:ext cx="8961438" cy="1828786"/>
          </a:xfrm>
        </p:spPr>
        <p:txBody>
          <a:bodyPr/>
          <a:lstStyle/>
          <a:p>
            <a:pPr marL="119063" indent="-119063" algn="ctr"/>
            <a:r>
              <a:rPr lang="nl-NL" dirty="0">
                <a:solidFill>
                  <a:schemeClr val="tx1"/>
                </a:solidFill>
                <a:hlinkClick r:id="rId2"/>
              </a:rPr>
              <a:t>@</a:t>
            </a:r>
            <a:r>
              <a:rPr lang="nl-NL" u="sng" dirty="0" err="1">
                <a:solidFill>
                  <a:schemeClr val="tx1"/>
                </a:solidFill>
                <a:hlinkClick r:id="rId2"/>
              </a:rPr>
              <a:t>juvdbroek</a:t>
            </a:r>
            <a:endParaRPr lang="en-US" sz="3200" spc="-120" dirty="0">
              <a:solidFill>
                <a:schemeClr val="tx1"/>
              </a:solidFill>
            </a:endParaRPr>
          </a:p>
        </p:txBody>
      </p:sp>
      <p:sp>
        <p:nvSpPr>
          <p:cNvPr id="8" name="Title 4"/>
          <p:cNvSpPr txBox="1">
            <a:spLocks/>
          </p:cNvSpPr>
          <p:nvPr/>
        </p:nvSpPr>
        <p:spPr>
          <a:xfrm>
            <a:off x="9418637" y="3313454"/>
            <a:ext cx="1835637" cy="917575"/>
          </a:xfrm>
          <a:prstGeom prst="rect">
            <a:avLst/>
          </a:prstGeom>
        </p:spPr>
        <p:txBody>
          <a:bodyPr vert="horz" wrap="square" lIns="146304" tIns="91440" rIns="146304" bIns="91440" rtlCol="0" anchor="ctr" anchorCtr="0">
            <a:noAutofit/>
          </a:bodyPr>
          <a:lstStyle>
            <a:lvl1pPr algn="ctr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102" baseline="0" dirty="0" smtClean="0">
                <a:ln w="3175">
                  <a:noFill/>
                </a:ln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r" defTabSz="93274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 w="3175">
                <a:noFill/>
              </a:ln>
              <a:solidFill>
                <a:schemeClr val="tx1"/>
              </a:solidFill>
              <a:effectLst/>
              <a:uLnTx/>
              <a:uFillTx/>
              <a:latin typeface="Segoe UI"/>
              <a:ea typeface="+mn-ea"/>
              <a:cs typeface="Segoe UI" pitchFamily="34" charset="0"/>
            </a:endParaRPr>
          </a:p>
        </p:txBody>
      </p:sp>
      <p:sp>
        <p:nvSpPr>
          <p:cNvPr id="4" name="Title 4"/>
          <p:cNvSpPr txBox="1">
            <a:spLocks/>
          </p:cNvSpPr>
          <p:nvPr/>
        </p:nvSpPr>
        <p:spPr>
          <a:xfrm>
            <a:off x="1085089" y="2978243"/>
            <a:ext cx="10235966" cy="917575"/>
          </a:xfrm>
          <a:prstGeom prst="rect">
            <a:avLst/>
          </a:prstGeom>
        </p:spPr>
        <p:txBody>
          <a:bodyPr vert="horz" wrap="square" lIns="146304" tIns="91440" rIns="146304" bIns="91440" rtlCol="0" anchor="ctr" anchorCtr="0">
            <a:no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102" baseline="0">
                <a:ln w="3175">
                  <a:noFill/>
                </a:ln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marL="119063" indent="-119063" algn="ctr"/>
            <a:endParaRPr lang="nl-NL" sz="3200" spc="-120" dirty="0">
              <a:solidFill>
                <a:schemeClr val="tx1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1085089" y="3011829"/>
            <a:ext cx="10235966" cy="917575"/>
          </a:xfrm>
          <a:prstGeom prst="rect">
            <a:avLst/>
          </a:prstGeom>
        </p:spPr>
        <p:txBody>
          <a:bodyPr vert="horz" wrap="square" lIns="146304" tIns="91440" rIns="146304" bIns="91440" rtlCol="0" anchor="ctr" anchorCtr="0">
            <a:no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102" baseline="0">
                <a:ln w="3175">
                  <a:noFill/>
                </a:ln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marL="119063" indent="-119063" algn="ctr"/>
            <a:r>
              <a:rPr lang="nl-NL" dirty="0">
                <a:solidFill>
                  <a:schemeClr val="tx1"/>
                </a:solidFill>
                <a:hlinkClick r:id="rId3"/>
              </a:rPr>
              <a:t>www.identityandcloud.com</a:t>
            </a:r>
            <a:r>
              <a:rPr lang="nl-NL" dirty="0">
                <a:solidFill>
                  <a:schemeClr val="tx1"/>
                </a:solidFill>
              </a:rPr>
              <a:t> </a:t>
            </a:r>
            <a:endParaRPr lang="nl-NL" sz="3200" spc="-12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650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6-50001_WPC 2016 Breakout Template">
  <a:themeElements>
    <a:clrScheme name="WPC 2016 colors">
      <a:dk1>
        <a:srgbClr val="505050"/>
      </a:dk1>
      <a:lt1>
        <a:srgbClr val="FFFFFF"/>
      </a:lt1>
      <a:dk2>
        <a:srgbClr val="5C2D91"/>
      </a:dk2>
      <a:lt2>
        <a:srgbClr val="EAEAEA"/>
      </a:lt2>
      <a:accent1>
        <a:srgbClr val="5C2D91"/>
      </a:accent1>
      <a:accent2>
        <a:srgbClr val="0078D7"/>
      </a:accent2>
      <a:accent3>
        <a:srgbClr val="002050"/>
      </a:accent3>
      <a:accent4>
        <a:srgbClr val="32145A"/>
      </a:accent4>
      <a:accent5>
        <a:srgbClr val="B4009E"/>
      </a:accent5>
      <a:accent6>
        <a:srgbClr val="505050"/>
      </a:accent6>
      <a:hlink>
        <a:srgbClr val="0078D7"/>
      </a:hlink>
      <a:folHlink>
        <a:srgbClr val="0078D7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e2" id="{04BDDB0A-1B6C-3E4A-A8DF-6292F890A5E0}" vid="{F27727BE-696E-2B4D-989E-B0461DFDDFE3}"/>
    </a:ext>
  </a:extLst>
</a:theme>
</file>

<file path=ppt/theme/theme2.xml><?xml version="1.0" encoding="utf-8"?>
<a:theme xmlns:a="http://schemas.openxmlformats.org/drawingml/2006/main" name="6-50001_WPC 2016 Breakout Template_Dark">
  <a:themeElements>
    <a:clrScheme name="WPC Dark">
      <a:dk1>
        <a:srgbClr val="505050"/>
      </a:dk1>
      <a:lt1>
        <a:srgbClr val="FFFFFF"/>
      </a:lt1>
      <a:dk2>
        <a:srgbClr val="5C2D91"/>
      </a:dk2>
      <a:lt2>
        <a:srgbClr val="EAEAEA"/>
      </a:lt2>
      <a:accent1>
        <a:srgbClr val="5C2D91"/>
      </a:accent1>
      <a:accent2>
        <a:srgbClr val="002050"/>
      </a:accent2>
      <a:accent3>
        <a:srgbClr val="0078D7"/>
      </a:accent3>
      <a:accent4>
        <a:srgbClr val="32145A"/>
      </a:accent4>
      <a:accent5>
        <a:srgbClr val="B4009E"/>
      </a:accent5>
      <a:accent6>
        <a:srgbClr val="EAEAEA"/>
      </a:accent6>
      <a:hlink>
        <a:srgbClr val="0078D7"/>
      </a:hlink>
      <a:folHlink>
        <a:srgbClr val="0078D7"/>
      </a:folHlink>
    </a:clrScheme>
    <a:fontScheme name="Custom 2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e2" id="{04BDDB0A-1B6C-3E4A-A8DF-6292F890A5E0}" vid="{12C770C9-1D54-0E48-95E8-7407F982ECA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D5E14442B1BEA439AE16F6942A63C45" ma:contentTypeVersion="4" ma:contentTypeDescription="Create a new document." ma:contentTypeScope="" ma:versionID="876884ded10b00fa0016818edbccd20b">
  <xsd:schema xmlns:xsd="http://www.w3.org/2001/XMLSchema" xmlns:xs="http://www.w3.org/2001/XMLSchema" xmlns:p="http://schemas.microsoft.com/office/2006/metadata/properties" xmlns:ns1="http://schemas.microsoft.com/sharepoint/v3" xmlns:ns2="7139a729-d5fb-4c26-9b04-f17ebea2f058" targetNamespace="http://schemas.microsoft.com/office/2006/metadata/properties" ma:root="true" ma:fieldsID="7ae3a7d2973faa25fb5a2ea52bfc20be" ns1:_="" ns2:_="">
    <xsd:import namespace="http://schemas.microsoft.com/sharepoint/v3"/>
    <xsd:import namespace="7139a729-d5fb-4c26-9b04-f17ebea2f05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12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39a729-d5fb-4c26-9b04-f17ebea2f05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990F116-B58F-4255-B05B-DA3808E0E5C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79E1E625-BCEC-418C-AD9B-E07ABFFC9F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39a729-d5fb-4c26-9b04-f17ebea2f0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58FDAC0-319D-4A54-8D8E-1D42CB1F80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201608311214-Techdays-16-powerpoint-template</Template>
  <TotalTime>3784</TotalTime>
  <Words>688</Words>
  <Application>Microsoft Office PowerPoint</Application>
  <PresentationFormat>Custom</PresentationFormat>
  <Paragraphs>237</Paragraphs>
  <Slides>36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Arial</vt:lpstr>
      <vt:lpstr>Consolas</vt:lpstr>
      <vt:lpstr>Segoe UI</vt:lpstr>
      <vt:lpstr>Segoe UI Light</vt:lpstr>
      <vt:lpstr>Wingdings</vt:lpstr>
      <vt:lpstr>6-50001_WPC 2016 Breakout Template</vt:lpstr>
      <vt:lpstr>6-50001_WPC 2016 Breakout Template_Dark</vt:lpstr>
      <vt:lpstr>Azure Active Directory - Business 2 Consumer</vt:lpstr>
      <vt:lpstr>Customer identity cases</vt:lpstr>
      <vt:lpstr>Technical solution so far</vt:lpstr>
      <vt:lpstr>Technical solution so far</vt:lpstr>
      <vt:lpstr>Technical solution so far</vt:lpstr>
      <vt:lpstr>Technical solution so far</vt:lpstr>
      <vt:lpstr>Technical solution so far</vt:lpstr>
      <vt:lpstr>Technical solution so far</vt:lpstr>
      <vt:lpstr>What’s new?</vt:lpstr>
      <vt:lpstr>Comparing</vt:lpstr>
      <vt:lpstr>What’s on the menu</vt:lpstr>
      <vt:lpstr>Demo</vt:lpstr>
      <vt:lpstr>Authentication &amp; Registration</vt:lpstr>
      <vt:lpstr>Authentication &amp; Registration</vt:lpstr>
      <vt:lpstr>Demo</vt:lpstr>
      <vt:lpstr>Social Identity Providers</vt:lpstr>
      <vt:lpstr>Social Identity Providers</vt:lpstr>
      <vt:lpstr>Demo</vt:lpstr>
      <vt:lpstr>Attributes and Claims</vt:lpstr>
      <vt:lpstr>Attributes and Claims</vt:lpstr>
      <vt:lpstr>Attributes and Claims</vt:lpstr>
      <vt:lpstr>Demo</vt:lpstr>
      <vt:lpstr>Branding</vt:lpstr>
      <vt:lpstr>Branding</vt:lpstr>
      <vt:lpstr>Branding</vt:lpstr>
      <vt:lpstr>Branding</vt:lpstr>
      <vt:lpstr>Branding</vt:lpstr>
      <vt:lpstr>Demo</vt:lpstr>
      <vt:lpstr>Typical B2C scenarios</vt:lpstr>
      <vt:lpstr>Typical B2C scenarios</vt:lpstr>
      <vt:lpstr>Typical B2C scenarios</vt:lpstr>
      <vt:lpstr>Typical B2C scenarios</vt:lpstr>
      <vt:lpstr>Typical B2C scenarios</vt:lpstr>
      <vt:lpstr>B2C or B2B?</vt:lpstr>
      <vt:lpstr>Roadmap</vt:lpstr>
      <vt:lpstr>@juvdbroek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&lt;Speech title here&gt;</dc:subject>
  <dc:creator>Jurgen van den Broek</dc:creator>
  <cp:keywords>Microsoft Worldwide Partner Conference 2016</cp:keywords>
  <dc:description>Template: Mitchell Derrey, Silver Fox Productions
Formatting: 
Audience Type:</dc:description>
  <cp:lastModifiedBy>Jurgen van den Broek</cp:lastModifiedBy>
  <cp:revision>60</cp:revision>
  <dcterms:created xsi:type="dcterms:W3CDTF">2016-09-13T17:20:36Z</dcterms:created>
  <dcterms:modified xsi:type="dcterms:W3CDTF">2017-02-23T12:33:13Z</dcterms:modified>
  <cp:category>Microsoft Worldwide Partner Conference 2016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0x010100CD5E14442B1BEA439AE16F6942A63C45</vt:lpwstr>
  </property>
  <property fmtid="{D5CDD505-2E9C-101B-9397-08002B2CF9AE}" pid="3" name="Product">
    <vt:lpwstr/>
  </property>
  <property fmtid="{D5CDD505-2E9C-101B-9397-08002B2CF9AE}" pid="4" name="Event1">
    <vt:lpwstr>622;#Unassigned|2c8af875-f38a-40b8-a0a9-056aed3fc8c0</vt:lpwstr>
  </property>
  <property fmtid="{D5CDD505-2E9C-101B-9397-08002B2CF9AE}" pid="5" name="Audience">
    <vt:lpwstr/>
  </property>
  <property fmtid="{D5CDD505-2E9C-101B-9397-08002B2CF9AE}" pid="6" name="Event Venue">
    <vt:lpwstr>44;#Metro Toronto Convention Centre|a1954c82-37e7-4354-9820-5bcfe2e893ef</vt:lpwstr>
  </property>
  <property fmtid="{D5CDD505-2E9C-101B-9397-08002B2CF9AE}" pid="7" name="Track">
    <vt:lpwstr/>
  </property>
  <property fmtid="{D5CDD505-2E9C-101B-9397-08002B2CF9AE}" pid="8" name="Event Location">
    <vt:lpwstr>43;#Toronto|a66afa68-3fb0-4475-983b-85cc59d259a5</vt:lpwstr>
  </property>
  <property fmtid="{D5CDD505-2E9C-101B-9397-08002B2CF9AE}" pid="9" name="Campaign">
    <vt:lpwstr/>
  </property>
  <property fmtid="{D5CDD505-2E9C-101B-9397-08002B2CF9AE}" pid="10" name="IsMyDocuments">
    <vt:bool>true</vt:bool>
  </property>
  <property fmtid="{D5CDD505-2E9C-101B-9397-08002B2CF9AE}" pid="11" name="TaxKeyword">
    <vt:lpwstr>41;#Microsoft Worldwide Partner Conference 2016|0a89c471-82c0-40f8-bf67-270c49a34703</vt:lpwstr>
  </property>
  <property fmtid="{D5CDD505-2E9C-101B-9397-08002B2CF9AE}" pid="12" name="Audience1">
    <vt:lpwstr/>
  </property>
  <property fmtid="{D5CDD505-2E9C-101B-9397-08002B2CF9AE}" pid="13" name="Event Name">
    <vt:lpwstr>42;#Microsoft Worldwide Partner Conference|9b43908d-986c-478f-b248-1afc2bb4f235</vt:lpwstr>
  </property>
</Properties>
</file>